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72" r:id="rId2"/>
    <p:sldId id="690" r:id="rId3"/>
    <p:sldId id="665" r:id="rId4"/>
    <p:sldId id="708" r:id="rId5"/>
    <p:sldId id="726" r:id="rId6"/>
    <p:sldId id="262" r:id="rId7"/>
    <p:sldId id="730" r:id="rId8"/>
    <p:sldId id="731" r:id="rId9"/>
    <p:sldId id="735" r:id="rId10"/>
    <p:sldId id="680" r:id="rId11"/>
    <p:sldId id="727" r:id="rId12"/>
    <p:sldId id="263" r:id="rId13"/>
    <p:sldId id="264" r:id="rId14"/>
    <p:sldId id="681" r:id="rId15"/>
    <p:sldId id="265" r:id="rId16"/>
    <p:sldId id="266" r:id="rId17"/>
    <p:sldId id="728" r:id="rId18"/>
    <p:sldId id="729" r:id="rId19"/>
    <p:sldId id="260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712" r:id="rId58"/>
    <p:sldId id="709" r:id="rId59"/>
    <p:sldId id="710" r:id="rId60"/>
    <p:sldId id="715" r:id="rId61"/>
    <p:sldId id="711" r:id="rId62"/>
    <p:sldId id="713" r:id="rId63"/>
    <p:sldId id="714" r:id="rId64"/>
    <p:sldId id="733" r:id="rId65"/>
    <p:sldId id="734" r:id="rId66"/>
    <p:sldId id="716" r:id="rId67"/>
    <p:sldId id="717" r:id="rId68"/>
    <p:sldId id="718" r:id="rId69"/>
    <p:sldId id="719" r:id="rId70"/>
    <p:sldId id="720" r:id="rId71"/>
    <p:sldId id="721" r:id="rId72"/>
    <p:sldId id="722" r:id="rId73"/>
    <p:sldId id="723" r:id="rId74"/>
    <p:sldId id="724" r:id="rId75"/>
    <p:sldId id="725" r:id="rId76"/>
    <p:sldId id="706" r:id="rId7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2DA195-32F9-4F15-ABD6-78C8CAEEE9EA}">
          <p14:sldIdLst>
            <p14:sldId id="672"/>
            <p14:sldId id="690"/>
            <p14:sldId id="665"/>
            <p14:sldId id="708"/>
            <p14:sldId id="726"/>
            <p14:sldId id="262"/>
            <p14:sldId id="730"/>
            <p14:sldId id="731"/>
            <p14:sldId id="735"/>
            <p14:sldId id="680"/>
            <p14:sldId id="727"/>
            <p14:sldId id="263"/>
            <p14:sldId id="264"/>
            <p14:sldId id="681"/>
            <p14:sldId id="265"/>
            <p14:sldId id="266"/>
            <p14:sldId id="728"/>
            <p14:sldId id="729"/>
            <p14:sldId id="26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712"/>
            <p14:sldId id="709"/>
            <p14:sldId id="710"/>
            <p14:sldId id="715"/>
            <p14:sldId id="711"/>
            <p14:sldId id="713"/>
            <p14:sldId id="714"/>
            <p14:sldId id="733"/>
            <p14:sldId id="734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144" d="100"/>
          <a:sy n="144" d="100"/>
        </p:scale>
        <p:origin x="576" y="120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10/17/2019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10/17/2019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e17caf6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e17caf6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e17caf6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e17caf6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e17caf6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e17caf6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e17caf6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e17caf6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e17caf6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e17caf6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e17caf6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e17caf6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e17caf6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e17caf6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e17caf6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e17caf6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e17caf6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e17caf69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51a8801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451a88019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451a88019_0_86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e17caf6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e17caf6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e17caf6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e17caf6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e17caf6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e17caf6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e17caf6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e17caf69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e17caf6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e17caf69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e17caf69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e17caf69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e17caf69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8e17caf69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e17caf6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8e17caf6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e17caf69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8e17caf69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e17caf6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e17caf6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e17caf6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8e17caf6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e17caf69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e17caf69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e17caf6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8e17caf69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e17caf69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8e17caf69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8e17caf69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8e17caf69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e17caf69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e17caf69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e17caf69_6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8e17caf69_6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e17caf69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8e17caf69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8e17caf69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8e17caf69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8e17caf69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8e17caf69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Jan-&gt;mid Nov. 2015 – unique systems accessing the HAPI test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1906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e17caf69_6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e17caf69_6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e17caf69_6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8e17caf69_6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8e17caf69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8e17caf69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e17caf69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8e17caf69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8e17caf69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8e17caf69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8e17caf69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8e17caf69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8e17caf69_6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8e17caf69_6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e17caf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8e17caf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e17caf6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8e17caf6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fa42a87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38fa42a874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8fa42a874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e17ca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e17ca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06fe248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3806fe248c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806fe248c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e17caf6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e17caf6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e17caf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e17caf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e17caf6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e17caf6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679d19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5b679d198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5b679d198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17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952613"/>
            <a:ext cx="852060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7207" y="4703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 descr="Smile_Logo.png"/>
          <p:cNvPicPr preferRelativeResize="0"/>
          <p:nvPr/>
        </p:nvPicPr>
        <p:blipFill rotWithShape="1">
          <a:blip r:embed="rId2">
            <a:alphaModFix/>
          </a:blip>
          <a:srcRect t="12876" r="85566"/>
          <a:stretch/>
        </p:blipFill>
        <p:spPr>
          <a:xfrm>
            <a:off x="8666419" y="234525"/>
            <a:ext cx="332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41462"/>
          <a:stretch/>
        </p:blipFill>
        <p:spPr>
          <a:xfrm>
            <a:off x="0" y="4371025"/>
            <a:ext cx="9144000" cy="77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543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rgbClr val="FFC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17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3600" b="1" i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952613"/>
            <a:ext cx="852060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07207" y="4703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345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sz="30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1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601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3" r:id="rId15"/>
    <p:sldLayoutId id="2147483704" r:id="rId16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pps.smarthealthit.org/app/cardiac-risk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PHS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smilecdr.com:9200/oauth/authorize?client_id=openid_test_app&amp;response_type=id_token%20token&amp;scope=patient%2F*.read%20openid%20profile&amp;redirect_uri=http%3A%2F%2Flocalhost:8080%2Findex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ndex.html#access_token=eyJraWQiOiJzbWlsZWNkci1kZW1vIiwiYWxnIjoiUlMyNTYifQ.eyJzdWIiOiJBRE1JTiIsImF6cCI6Im9wZW5pZF90ZXN0X2FwcCIsInByb2ZpbGUiOiJodHRwczpcL1wvdHJ5LnNtaWxlY2RyLmNvbTo5MjAwXC9maGlyXC9SZWxhdGVkUGVyc29uXC8yIiwiaXNzIjoiaHR0cHM6XC9cL3RyeS5zbWlsZWNkci5jb206OTIwMCIsImV4cCI6MTUyNDY3OTMxMywiZ2l2ZW5fbmFtZSI6IkdlbmVyaWNVc2VyIiwiaWF0IjoxNTI0Njc1NzEzLCJmYW1pbHlfbmFtZSI6IkFkbWluIiwianRpIjoiMTc4OWRmMGQtNDI1Mi00ZmVhLWE3YWMtM2QwNDJkYmQ0YjQ5In0.fOO5YXO9vwL73PKUATn8v-UlWdmkKmpgF0J9SM4Eyn5kQZo3Ze4GvMt5XfSoURJPm9EqsNMMogGUWw1XnJgkAWL7SPJm7FLrV5y_ghphsZMsKGcr6uapwsJ1-WoThlPtFTTnEhDJDPYc8qJzFsHyWgps5q-BCc2RYr67N--ou3gL6ymnqPqrltAv2yGYiUevhuTzq4dQJhbFJtRgteFSmDG9PCl5xp9io5a05SPyuX9abAsi7TKqIaQedB6fs-t-R4zRHCAdqDzbcgTD9ttIYS1p0m8zwuNNYwnPc_C4iOJGnZz-x9WFcOBx2xvgdECILnrCVKeOiIfe1zJgOzA1KA&amp;token_type=access_token&amp;expires_in=1864&amp;id_token=eyJraWQiOiJzbWlsZWNkci1kZW1vIiwiYWxnIjoiUlMyNTYifQ.eyJhdF9oYXNoIjoiWWI1Nl9UNkhfWXllX3Nidk9OSXFfdyIsInN1YiI6IkFETUlOIiwiYXVkIjoib3BlbmlkX3Rlc3RfYXBwIiwiYXV0aF90aW1lIjoxNTI0Njc3NDQ1LCJwcm9maWxlIjoiaHR0cHM6XC9cL3RyeS5zbWlsZWNkci5jb206OTIwMFwvZmhpclwvUmVsYXRlZFBlcnNvblwvMiIsImlzcyI6Imh0dHBzOlwvXC90cnkuc21pbGVjZHIuY29tOjkyMDAiLCJuYW1lIjoiR2VuZXJpY1VzZXIgQWRtaW4iLCJleHAiOjE1MjQ2NzkzMTMsImdpdmVuX25hbWUiOiJHZW5lcmljVXNlciIsImlhdCI6MTUyNDY3NzQ0OCwiZmFtaWx5X25hbWUiOiJBZG1pbiIsImp0aSI6IjQ1MzlhNTg4LTNhNGMtNDYwYS05NzgwLTdiZWM0NjlmZTY0NCJ9.c8lNXcF5GCCXR7jCJD7K7OT6VgBigg_78db8ztibbwOVn4IUORdbLxH-aN1BHuRsR69yKSZ08OAXZMn2y3jTDlmFFT6cWaY-KYt4hmTQz_OLVPVQazfRzxcBmXygvucn6nBvChR3vfQDpnSc0fCGe_LwKT3yd5yGpMv6wbXWQsfRqJ1VmUozKuoYIiE6KlJYJAdtksjbApKM7EZOnpxQP2-5oqskcPtLgoibajVZZ747THjMXBSMqoxyP3clOD4gaXyDv7_Hd1PQaL4MGH4_pYZoqy4ryQU3Tk-9oK28nLFq2d41vQfX_OfhtMwOXCsJqckF_Sh0GZxdIZm-fJNlm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smilecdr.com:9200/oauth/authorize?client_id=openid_test_app&amp;response_type=id_token%20token&amp;scope=patient%2F*.read%20openid%20profile&amp;redirect_uri=http%3A%2F%2Flocalhost:8080%2F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y.smilecdr.com:9200/oauth/authorize?client_id=openid_test_app&amp;response_type=code&amp;scope=patient%2F*.read%20openid%20profile&amp;redirect_uri=http%3A%2F%2Flocalhost:8080%2F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ndex.html?state=af0ifjsldkj&amp;code=cdcd883gr3g8dggakH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try.smilecdr.com:9200/oauth/token?client_id=openid_test_client&amp;grant_type=authorization_code&amp;code=cdcd883gr3g8dggakH&amp;redirect_uri=http://localhost:8080/index.html&amp;scope=openid&amp;state=af0ifjsldkj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smilecdr.com:9200/oauth/authorize?client_id=openid_test_app&amp;response_type=id_token%20token&amp;scope=patient%2F*.read%20openid%20profile&amp;redirect_uri=http%3A%2F%2Flocalhost:8080%2F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ndex.html#access_token=eyJraWQiOiJzbWlsZWNkci1kZW1vIiwiYWxnIjoiUlMyNTYifQ.eyJzdWIiOiJBRE1JTiIsImF6cCI6Im9wZW5pZF90ZXN0X2FwcCIsInByb2ZpbGUiOiJodHRwczpcL1wvdHJ5LnNtaWxlY2RyLmNvbTo5MjAwXC9maGlyXC9SZWxhdGVkUGVyc29uXC8yIiwiaXNzIjoiaHR0cHM6XC9cL3RyeS5zbWlsZWNkci5jb206OTIwMCIsImV4cCI6MTUyNDY3OTMxMywiZ2l2ZW5fbmFtZSI6IkdlbmVyaWNVc2VyIiwiaWF0IjoxNTI0Njc1NzEzLCJmYW1pbHlfbmFtZSI6IkFkbWluIiwianRpIjoiMTc4OWRmMGQtNDI1Mi00ZmVhLWE3YWMtM2QwNDJkYmQ0YjQ5In0.fOO5YXO9vwL73PKUATn8v-UlWdmkKmpgF0J9SM4Eyn5kQZo3Ze4GvMt5XfSoURJPm9EqsNMMogGUWw1XnJgkAWL7SPJm7FLrV5y_ghphsZMsKGcr6uapwsJ1-WoThlPtFTTnEhDJDPYc8qJzFsHyWgps5q-BCc2RYr67N--ou3gL6ymnqPqrltAv2yGYiUevhuTzq4dQJhbFJtRgteFSmDG9PCl5xp9io5a05SPyuX9abAsi7TKqIaQedB6fs-t-R4zRHCAdqDzbcgTD9ttIYS1p0m8zwuNNYwnPc_C4iOJGnZz-x9WFcOBx2xvgdECILnrCVKeOiIfe1zJgOzA1KA&amp;token_type=access_token&amp;expires_in=1864&amp;id_token=eyJraWQiOiJzbWlsZWNkci1kZW1vIiwiYWxnIjoiUlMyNTYifQ.eyJhdF9oYXNoIjoiWWI1Nl9UNkhfWXllX3Nidk9OSXFfdyIsInN1YiI6IkFETUlOIiwiYXVkIjoib3BlbmlkX3Rlc3RfYXBwIiwiYXV0aF90aW1lIjoxNTI0Njc3NDQ1LCJwcm9maWxlIjoiaHR0cHM6XC9cL3RyeS5zbWlsZWNkci5jb206OTIwMFwvZmhpclwvUmVsYXRlZFBlcnNvblwvMiIsImlzcyI6Imh0dHBzOlwvXC90cnkuc21pbGVjZHIuY29tOjkyMDAiLCJuYW1lIjoiR2VuZXJpY1VzZXIgQWRtaW4iLCJleHAiOjE1MjQ2NzkzMTMsImdpdmVuX25hbWUiOiJHZW5lcmljVXNlciIsImlhdCI6MTUyNDY3NzQ0OCwiZmFtaWx5X25hbWUiOiJBZG1pbiIsImp0aSI6IjQ1MzlhNTg4LTNhNGMtNDYwYS05NzgwLTdiZWM0NjlmZTY0NCJ9.c8lNXcF5GCCXR7jCJD7K7OT6VgBigg_78db8ztibbwOVn4IUORdbLxH-aN1BHuRsR69yKSZ08OAXZMn2y3jTDlmFFT6cWaY-KYt4hmTQz_OLVPVQazfRzxcBmXygvucn6nBvChR3vfQDpnSc0fCGe_LwKT3yd5yGpMv6wbXWQsfRqJ1VmUozKuoYIiE6KlJYJAdtksjbApKM7EZOnpxQP2-5oqskcPtLgoibajVZZ747THjMXBSMqoxyP3clOD4gaXyDv7_Hd1PQaL4MGH4_pYZoqy4ryQU3Tk-9oK28nLFq2d41vQfX_OfhtMwOXCsJqckF_Sh0GZxdIZm-fJNlmA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.smarthealthit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citing-firefly.glitch.me/standalone.html" TargetMode="External"/><Relationship Id="rId5" Type="http://schemas.openxmlformats.org/officeDocument/2006/relationships/hyperlink" Target="https://exciting-firefly.glitch.me/ehr.html" TargetMode="External"/><Relationship Id="rId4" Type="http://schemas.openxmlformats.org/officeDocument/2006/relationships/hyperlink" Target="https://glitch.com/edit/#!/exciting-firefly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healthservices.atlassian.net/wiki/display/HSPC/HSPC+Java+Client+Library" TargetMode="External"/><Relationship Id="rId13" Type="http://schemas.openxmlformats.org/officeDocument/2006/relationships/image" Target="../media/image54.png"/><Relationship Id="rId3" Type="http://schemas.openxmlformats.org/officeDocument/2006/relationships/hyperlink" Target="http://docs.smarthealthit.org/clients/javascript/" TargetMode="External"/><Relationship Id="rId7" Type="http://schemas.openxmlformats.org/officeDocument/2006/relationships/hyperlink" Target="https://github.com/ewoutkramer/fhir-net-api" TargetMode="External"/><Relationship Id="rId12" Type="http://schemas.openxmlformats.org/officeDocument/2006/relationships/hyperlink" Target="https://github.com/fhir-crucible/fhir_clien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hyperlink" Target="http://docs.smarthealthit.org/clients/python/" TargetMode="External"/><Relationship Id="rId10" Type="http://schemas.openxmlformats.org/officeDocument/2006/relationships/hyperlink" Target="http://docs.smarthealthit.org/Swift-SMART/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github.com/smart-on-fhir/cardiac-risk-app" TargetMode="External"/><Relationship Id="rId7" Type="http://schemas.openxmlformats.org/officeDocument/2006/relationships/hyperlink" Target="https://github.com/smart-on-fhir/growth-chart-ap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hyperlink" Target="https://github.com/smart-on-fhir/bp-centiles-app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bitbucket.org/hspconsortium/bilirubin-risk-char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developer.allscripts.com/" TargetMode="External"/><Relationship Id="rId3" Type="http://schemas.openxmlformats.org/officeDocument/2006/relationships/hyperlink" Target="https://sandbox.hspconsortium.org/" TargetMode="External"/><Relationship Id="rId7" Type="http://schemas.openxmlformats.org/officeDocument/2006/relationships/hyperlink" Target="http://docs.smarthealthit.org/sandbox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hyperlink" Target="http://fhir2.healthintersections.com.au/" TargetMode="External"/><Relationship Id="rId5" Type="http://schemas.openxmlformats.org/officeDocument/2006/relationships/hyperlink" Target="http://open.epic.com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://code.cerner.com/" TargetMode="External"/><Relationship Id="rId1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ocs.smarthealthit.org/data/stu3-sandbox-data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ocs.smarthealthit.org/fre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tch.com/edit/#!/potent-spy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otent-spy.glitch.me/launch-patient.html" TargetMode="External"/><Relationship Id="rId4" Type="http://schemas.openxmlformats.org/officeDocument/2006/relationships/hyperlink" Target="http://engineering.cerner.com/smart-on-fhir-tutoria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ntral.infoway-inforoute.ca/en/forum/266-fhir-implementations" TargetMode="External"/><Relationship Id="rId2" Type="http://schemas.openxmlformats.org/officeDocument/2006/relationships/hyperlink" Target="http://chat.fhir.org/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hat.fhir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SMART on FHIR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A technical review for Canadian EHR vendors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21,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pic>
        <p:nvPicPr>
          <p:cNvPr id="9" name="Picture 2" descr="Provincial Health Services Authority">
            <a:extLst>
              <a:ext uri="{FF2B5EF4-FFF2-40B4-BE49-F238E27FC236}">
                <a16:creationId xmlns:a16="http://schemas.microsoft.com/office/drawing/2014/main" id="{837C4EF5-5296-4EA9-A9E2-629D85FF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20" y="3268187"/>
            <a:ext cx="2823620" cy="9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Who’s using FHIR?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3" y="1317151"/>
            <a:ext cx="6478587" cy="3295650"/>
          </a:xfrm>
        </p:spPr>
      </p:pic>
      <p:sp>
        <p:nvSpPr>
          <p:cNvPr id="6" name="TextBox 5"/>
          <p:cNvSpPr txBox="1"/>
          <p:nvPr/>
        </p:nvSpPr>
        <p:spPr>
          <a:xfrm>
            <a:off x="887574" y="1033832"/>
            <a:ext cx="67890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Systems accessing HAPI server in previous year (as of 2017-05)</a:t>
            </a:r>
          </a:p>
        </p:txBody>
      </p:sp>
    </p:spTree>
    <p:extLst>
      <p:ext uri="{BB962C8B-B14F-4D97-AF65-F5344CB8AC3E}">
        <p14:creationId xmlns:p14="http://schemas.microsoft.com/office/powerpoint/2010/main" val="420972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A8CC-C155-402D-B614-8BCE16DA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SMART on FHIR?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BF218-7545-4F68-9061-07942EB29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FFE4A-68B8-4412-92A5-9D2047602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17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SMART: The Origin Story</a:t>
            </a:r>
          </a:p>
        </p:txBody>
      </p:sp>
      <p:pic>
        <p:nvPicPr>
          <p:cNvPr id="205" name="Google Shape;205;p46" descr="ff_bloodwork5_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25" y="0"/>
            <a:ext cx="3581374" cy="4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6" descr="ff_bloodwork4b_f.jpg"/>
          <p:cNvPicPr preferRelativeResize="0"/>
          <p:nvPr/>
        </p:nvPicPr>
        <p:blipFill rotWithShape="1">
          <a:blip r:embed="rId4">
            <a:alphaModFix/>
          </a:blip>
          <a:srcRect l="21223" r="21770" b="65234"/>
          <a:stretch/>
        </p:blipFill>
        <p:spPr>
          <a:xfrm>
            <a:off x="119138" y="1206725"/>
            <a:ext cx="5053726" cy="29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SMART: Cardiac Risk Score</a:t>
            </a:r>
          </a:p>
        </p:txBody>
      </p:sp>
      <p:pic>
        <p:nvPicPr>
          <p:cNvPr id="212" name="Google Shape;2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25" y="1053825"/>
            <a:ext cx="5452901" cy="40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 txBox="1"/>
          <p:nvPr/>
        </p:nvSpPr>
        <p:spPr>
          <a:xfrm>
            <a:off x="714421" y="1448105"/>
            <a:ext cx="29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hlinkClick r:id="rId4"/>
              </a:rPr>
              <a:t>https://apps.</a:t>
            </a:r>
            <a:br>
              <a:rPr lang="en-CA" sz="2400" dirty="0">
                <a:hlinkClick r:id="rId4"/>
              </a:rPr>
            </a:br>
            <a:r>
              <a:rPr lang="en-CA" sz="2400" dirty="0">
                <a:hlinkClick r:id="rId4"/>
              </a:rPr>
              <a:t>smarthealthit.org/</a:t>
            </a:r>
            <a:br>
              <a:rPr lang="en-CA" sz="2400" dirty="0">
                <a:hlinkClick r:id="rId4"/>
              </a:rPr>
            </a:br>
            <a:r>
              <a:rPr lang="en-CA" sz="2400" dirty="0">
                <a:hlinkClick r:id="rId4"/>
              </a:rPr>
              <a:t>app/cardiac-risk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562">
            <a:extLst>
              <a:ext uri="{FF2B5EF4-FFF2-40B4-BE49-F238E27FC236}">
                <a16:creationId xmlns:a16="http://schemas.microsoft.com/office/drawing/2014/main" id="{9EA31835-0A5D-482B-9555-F910C71D8EAA}"/>
              </a:ext>
            </a:extLst>
          </p:cNvPr>
          <p:cNvSpPr/>
          <p:nvPr/>
        </p:nvSpPr>
        <p:spPr>
          <a:xfrm>
            <a:off x="3089883" y="4387592"/>
            <a:ext cx="1376550" cy="387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2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A3D2D-5544-465F-BBCA-8D80EBF8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0CBEF-D6FA-4E2B-B8ED-B125A2E34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Shape 511">
            <a:extLst>
              <a:ext uri="{FF2B5EF4-FFF2-40B4-BE49-F238E27FC236}">
                <a16:creationId xmlns:a16="http://schemas.microsoft.com/office/drawing/2014/main" id="{480C85B3-AA36-414F-9EB4-88BB162BCC00}"/>
              </a:ext>
            </a:extLst>
          </p:cNvPr>
          <p:cNvSpPr/>
          <p:nvPr/>
        </p:nvSpPr>
        <p:spPr>
          <a:xfrm>
            <a:off x="1799002" y="3213684"/>
            <a:ext cx="2556899" cy="38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MU-oriented</a:t>
            </a:r>
            <a:b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FHIR Data Profiles</a:t>
            </a:r>
          </a:p>
        </p:txBody>
      </p:sp>
      <p:sp>
        <p:nvSpPr>
          <p:cNvPr id="5" name="Shape 512">
            <a:extLst>
              <a:ext uri="{FF2B5EF4-FFF2-40B4-BE49-F238E27FC236}">
                <a16:creationId xmlns:a16="http://schemas.microsoft.com/office/drawing/2014/main" id="{1B1BD943-5478-43F8-8CE5-E50DAC32D8E9}"/>
              </a:ext>
            </a:extLst>
          </p:cNvPr>
          <p:cNvSpPr/>
          <p:nvPr/>
        </p:nvSpPr>
        <p:spPr>
          <a:xfrm>
            <a:off x="1799002" y="2651630"/>
            <a:ext cx="2556899" cy="50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>
              <a:solidFill>
                <a:srgbClr val="000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" name="Shape 513">
            <a:extLst>
              <a:ext uri="{FF2B5EF4-FFF2-40B4-BE49-F238E27FC236}">
                <a16:creationId xmlns:a16="http://schemas.microsoft.com/office/drawing/2014/main" id="{B6F1E154-7853-4056-BA22-426A830D5983}"/>
              </a:ext>
            </a:extLst>
          </p:cNvPr>
          <p:cNvSpPr/>
          <p:nvPr/>
        </p:nvSpPr>
        <p:spPr>
          <a:xfrm>
            <a:off x="2158168" y="1287062"/>
            <a:ext cx="2383874" cy="8727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2CA"/>
              </a:gs>
              <a:gs pos="35000">
                <a:srgbClr val="FFEADA"/>
              </a:gs>
              <a:gs pos="100000">
                <a:srgbClr val="FEF8F1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Shape 514">
            <a:extLst>
              <a:ext uri="{FF2B5EF4-FFF2-40B4-BE49-F238E27FC236}">
                <a16:creationId xmlns:a16="http://schemas.microsoft.com/office/drawing/2014/main" id="{853D8089-4DEA-4FA0-821D-45C7D1B83485}"/>
              </a:ext>
            </a:extLst>
          </p:cNvPr>
          <p:cNvGrpSpPr/>
          <p:nvPr/>
        </p:nvGrpSpPr>
        <p:grpSpPr>
          <a:xfrm>
            <a:off x="1834402" y="3959698"/>
            <a:ext cx="1169775" cy="387899"/>
            <a:chOff x="976100" y="4309350"/>
            <a:chExt cx="1559700" cy="517199"/>
          </a:xfrm>
        </p:grpSpPr>
        <p:sp>
          <p:nvSpPr>
            <p:cNvPr id="8" name="Shape 515">
              <a:extLst>
                <a:ext uri="{FF2B5EF4-FFF2-40B4-BE49-F238E27FC236}">
                  <a16:creationId xmlns:a16="http://schemas.microsoft.com/office/drawing/2014/main" id="{5ADD098B-B87D-403E-B252-C4BFF8E54549}"/>
                </a:ext>
              </a:extLst>
            </p:cNvPr>
            <p:cNvSpPr/>
            <p:nvPr/>
          </p:nvSpPr>
          <p:spPr>
            <a:xfrm>
              <a:off x="976100" y="4309350"/>
              <a:ext cx="1559700" cy="5171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9" name="Shape 516">
              <a:extLst>
                <a:ext uri="{FF2B5EF4-FFF2-40B4-BE49-F238E27FC236}">
                  <a16:creationId xmlns:a16="http://schemas.microsoft.com/office/drawing/2014/main" id="{6C0C1AC9-DD6D-4750-8DCE-3729AFC5225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97347" y="4404441"/>
              <a:ext cx="1204800" cy="316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Shape 517">
            <a:extLst>
              <a:ext uri="{FF2B5EF4-FFF2-40B4-BE49-F238E27FC236}">
                <a16:creationId xmlns:a16="http://schemas.microsoft.com/office/drawing/2014/main" id="{D50E8561-26D6-4E19-8843-DA60CA5D4B83}"/>
              </a:ext>
            </a:extLst>
          </p:cNvPr>
          <p:cNvGrpSpPr/>
          <p:nvPr/>
        </p:nvGrpSpPr>
        <p:grpSpPr>
          <a:xfrm>
            <a:off x="3089883" y="3947041"/>
            <a:ext cx="1376550" cy="396225"/>
            <a:chOff x="3031075" y="4292475"/>
            <a:chExt cx="1835400" cy="528300"/>
          </a:xfrm>
        </p:grpSpPr>
        <p:sp>
          <p:nvSpPr>
            <p:cNvPr id="11" name="Shape 518">
              <a:extLst>
                <a:ext uri="{FF2B5EF4-FFF2-40B4-BE49-F238E27FC236}">
                  <a16:creationId xmlns:a16="http://schemas.microsoft.com/office/drawing/2014/main" id="{5293E102-3D34-4651-B830-B21CF15AB7AD}"/>
                </a:ext>
              </a:extLst>
            </p:cNvPr>
            <p:cNvSpPr/>
            <p:nvPr/>
          </p:nvSpPr>
          <p:spPr>
            <a:xfrm>
              <a:off x="3031075" y="4292475"/>
              <a:ext cx="1835400" cy="528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12" name="Shape 519">
              <a:extLst>
                <a:ext uri="{FF2B5EF4-FFF2-40B4-BE49-F238E27FC236}">
                  <a16:creationId xmlns:a16="http://schemas.microsoft.com/office/drawing/2014/main" id="{305510FB-FE1C-49C0-99A3-129AD148E0B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0619" y="4393737"/>
              <a:ext cx="16686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Shape 520">
            <a:extLst>
              <a:ext uri="{FF2B5EF4-FFF2-40B4-BE49-F238E27FC236}">
                <a16:creationId xmlns:a16="http://schemas.microsoft.com/office/drawing/2014/main" id="{E3C5139E-B688-4936-9223-5D1BD1DDD3C2}"/>
              </a:ext>
            </a:extLst>
          </p:cNvPr>
          <p:cNvCxnSpPr/>
          <p:nvPr/>
        </p:nvCxnSpPr>
        <p:spPr>
          <a:xfrm>
            <a:off x="3108892" y="2373622"/>
            <a:ext cx="1658024" cy="314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4" name="Shape 521">
            <a:extLst>
              <a:ext uri="{FF2B5EF4-FFF2-40B4-BE49-F238E27FC236}">
                <a16:creationId xmlns:a16="http://schemas.microsoft.com/office/drawing/2014/main" id="{219B68AE-1135-47C0-9DC3-381F0C266C93}"/>
              </a:ext>
            </a:extLst>
          </p:cNvPr>
          <p:cNvSpPr txBox="1"/>
          <p:nvPr/>
        </p:nvSpPr>
        <p:spPr>
          <a:xfrm>
            <a:off x="3148306" y="2894645"/>
            <a:ext cx="837224" cy="1905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 API</a:t>
            </a:r>
          </a:p>
        </p:txBody>
      </p:sp>
      <p:cxnSp>
        <p:nvCxnSpPr>
          <p:cNvPr id="15" name="Shape 522">
            <a:extLst>
              <a:ext uri="{FF2B5EF4-FFF2-40B4-BE49-F238E27FC236}">
                <a16:creationId xmlns:a16="http://schemas.microsoft.com/office/drawing/2014/main" id="{48FFC54C-9C7E-4EB9-977E-16F6742AA776}"/>
              </a:ext>
            </a:extLst>
          </p:cNvPr>
          <p:cNvCxnSpPr/>
          <p:nvPr/>
        </p:nvCxnSpPr>
        <p:spPr>
          <a:xfrm>
            <a:off x="3108890" y="2366426"/>
            <a:ext cx="0" cy="28755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17" name="Shape 524">
            <a:extLst>
              <a:ext uri="{FF2B5EF4-FFF2-40B4-BE49-F238E27FC236}">
                <a16:creationId xmlns:a16="http://schemas.microsoft.com/office/drawing/2014/main" id="{5766E9E4-E400-4237-93B0-B9018E36452E}"/>
              </a:ext>
            </a:extLst>
          </p:cNvPr>
          <p:cNvGrpSpPr/>
          <p:nvPr/>
        </p:nvGrpSpPr>
        <p:grpSpPr>
          <a:xfrm>
            <a:off x="4552291" y="3938191"/>
            <a:ext cx="873449" cy="396225"/>
            <a:chOff x="5361950" y="4280675"/>
            <a:chExt cx="1164599" cy="528300"/>
          </a:xfrm>
        </p:grpSpPr>
        <p:sp>
          <p:nvSpPr>
            <p:cNvPr id="18" name="Shape 525">
              <a:extLst>
                <a:ext uri="{FF2B5EF4-FFF2-40B4-BE49-F238E27FC236}">
                  <a16:creationId xmlns:a16="http://schemas.microsoft.com/office/drawing/2014/main" id="{A907C192-4642-4C22-9313-3EA6D4E12D15}"/>
                </a:ext>
              </a:extLst>
            </p:cNvPr>
            <p:cNvSpPr/>
            <p:nvPr/>
          </p:nvSpPr>
          <p:spPr>
            <a:xfrm>
              <a:off x="5361950" y="4280675"/>
              <a:ext cx="1101900" cy="528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19" name="Shape 526">
              <a:extLst>
                <a:ext uri="{FF2B5EF4-FFF2-40B4-BE49-F238E27FC236}">
                  <a16:creationId xmlns:a16="http://schemas.microsoft.com/office/drawing/2014/main" id="{93AB4020-6427-4233-8500-DD41FBAFDA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1550" y="4474150"/>
              <a:ext cx="944999" cy="189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Shape 527">
            <a:extLst>
              <a:ext uri="{FF2B5EF4-FFF2-40B4-BE49-F238E27FC236}">
                <a16:creationId xmlns:a16="http://schemas.microsoft.com/office/drawing/2014/main" id="{24527F69-0780-4FAB-9F01-AD2BCC74C8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2012" y="2677339"/>
            <a:ext cx="997875" cy="463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Shape 528">
            <a:extLst>
              <a:ext uri="{FF2B5EF4-FFF2-40B4-BE49-F238E27FC236}">
                <a16:creationId xmlns:a16="http://schemas.microsoft.com/office/drawing/2014/main" id="{25EF6600-D9C3-4ACF-93D0-C36BDFF23C53}"/>
              </a:ext>
            </a:extLst>
          </p:cNvPr>
          <p:cNvGrpSpPr/>
          <p:nvPr/>
        </p:nvGrpSpPr>
        <p:grpSpPr>
          <a:xfrm>
            <a:off x="3165047" y="2409273"/>
            <a:ext cx="949205" cy="196130"/>
            <a:chOff x="2639456" y="2283683"/>
            <a:chExt cx="1265607" cy="261506"/>
          </a:xfrm>
        </p:grpSpPr>
        <p:pic>
          <p:nvPicPr>
            <p:cNvPr id="22" name="Shape 529">
              <a:extLst>
                <a:ext uri="{FF2B5EF4-FFF2-40B4-BE49-F238E27FC236}">
                  <a16:creationId xmlns:a16="http://schemas.microsoft.com/office/drawing/2014/main" id="{809D7903-9887-4D7C-B389-07A16CA085C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9456" y="2286590"/>
              <a:ext cx="246299" cy="258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530">
              <a:extLst>
                <a:ext uri="{FF2B5EF4-FFF2-40B4-BE49-F238E27FC236}">
                  <a16:creationId xmlns:a16="http://schemas.microsoft.com/office/drawing/2014/main" id="{80814CA7-5A96-4F02-8228-10EE2A591622}"/>
                </a:ext>
              </a:extLst>
            </p:cNvPr>
            <p:cNvSpPr txBox="1"/>
            <p:nvPr/>
          </p:nvSpPr>
          <p:spPr>
            <a:xfrm>
              <a:off x="2788763" y="2283683"/>
              <a:ext cx="1116299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1200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OAuth2</a:t>
              </a:r>
            </a:p>
          </p:txBody>
        </p:sp>
      </p:grpSp>
      <p:sp>
        <p:nvSpPr>
          <p:cNvPr id="24" name="Shape 531">
            <a:extLst>
              <a:ext uri="{FF2B5EF4-FFF2-40B4-BE49-F238E27FC236}">
                <a16:creationId xmlns:a16="http://schemas.microsoft.com/office/drawing/2014/main" id="{3A225950-6E09-4DAF-B79A-582B2C140AC1}"/>
              </a:ext>
            </a:extLst>
          </p:cNvPr>
          <p:cNvSpPr txBox="1"/>
          <p:nvPr/>
        </p:nvSpPr>
        <p:spPr>
          <a:xfrm>
            <a:off x="2344578" y="3712375"/>
            <a:ext cx="2011050" cy="17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  <a:sym typeface="Calibri"/>
              </a:rPr>
              <a:t>Underlying</a:t>
            </a:r>
            <a:r>
              <a:rPr lang="en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Health IT Systems</a:t>
            </a:r>
          </a:p>
        </p:txBody>
      </p:sp>
      <p:cxnSp>
        <p:nvCxnSpPr>
          <p:cNvPr id="25" name="Shape 532">
            <a:extLst>
              <a:ext uri="{FF2B5EF4-FFF2-40B4-BE49-F238E27FC236}">
                <a16:creationId xmlns:a16="http://schemas.microsoft.com/office/drawing/2014/main" id="{4F3DF64B-DAC2-4D00-8F51-6635B7E5F852}"/>
              </a:ext>
            </a:extLst>
          </p:cNvPr>
          <p:cNvCxnSpPr/>
          <p:nvPr/>
        </p:nvCxnSpPr>
        <p:spPr>
          <a:xfrm rot="10800000">
            <a:off x="1341800" y="3804141"/>
            <a:ext cx="0" cy="38789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533">
            <a:extLst>
              <a:ext uri="{FF2B5EF4-FFF2-40B4-BE49-F238E27FC236}">
                <a16:creationId xmlns:a16="http://schemas.microsoft.com/office/drawing/2014/main" id="{676B39C0-80B5-4A02-B6C8-967921198BDE}"/>
              </a:ext>
            </a:extLst>
          </p:cNvPr>
          <p:cNvCxnSpPr/>
          <p:nvPr/>
        </p:nvCxnSpPr>
        <p:spPr>
          <a:xfrm rot="10800000">
            <a:off x="7844157" y="3804141"/>
            <a:ext cx="0" cy="38789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534">
            <a:extLst>
              <a:ext uri="{FF2B5EF4-FFF2-40B4-BE49-F238E27FC236}">
                <a16:creationId xmlns:a16="http://schemas.microsoft.com/office/drawing/2014/main" id="{19FBDFAC-9617-4AD3-B45E-4D805E0148C6}"/>
              </a:ext>
            </a:extLst>
          </p:cNvPr>
          <p:cNvCxnSpPr/>
          <p:nvPr/>
        </p:nvCxnSpPr>
        <p:spPr>
          <a:xfrm>
            <a:off x="1349743" y="3810642"/>
            <a:ext cx="1024649" cy="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535">
            <a:extLst>
              <a:ext uri="{FF2B5EF4-FFF2-40B4-BE49-F238E27FC236}">
                <a16:creationId xmlns:a16="http://schemas.microsoft.com/office/drawing/2014/main" id="{4F321010-FE3C-4CD9-9A5E-7621C617094B}"/>
              </a:ext>
            </a:extLst>
          </p:cNvPr>
          <p:cNvCxnSpPr/>
          <p:nvPr/>
        </p:nvCxnSpPr>
        <p:spPr>
          <a:xfrm>
            <a:off x="4039419" y="3808748"/>
            <a:ext cx="3796424" cy="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536">
            <a:extLst>
              <a:ext uri="{FF2B5EF4-FFF2-40B4-BE49-F238E27FC236}">
                <a16:creationId xmlns:a16="http://schemas.microsoft.com/office/drawing/2014/main" id="{A5E65BC2-A2C3-4BFA-A1FD-9009AE5A4291}"/>
              </a:ext>
            </a:extLst>
          </p:cNvPr>
          <p:cNvCxnSpPr>
            <a:stCxn id="24" idx="0"/>
          </p:cNvCxnSpPr>
          <p:nvPr/>
        </p:nvCxnSpPr>
        <p:spPr>
          <a:xfrm rot="10800000">
            <a:off x="3350103" y="3602348"/>
            <a:ext cx="0" cy="110025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0" name="Shape 537">
            <a:extLst>
              <a:ext uri="{FF2B5EF4-FFF2-40B4-BE49-F238E27FC236}">
                <a16:creationId xmlns:a16="http://schemas.microsoft.com/office/drawing/2014/main" id="{605CAC5F-3F70-411A-A5E4-8DD1E7A6D31E}"/>
              </a:ext>
            </a:extLst>
          </p:cNvPr>
          <p:cNvSpPr/>
          <p:nvPr/>
        </p:nvSpPr>
        <p:spPr>
          <a:xfrm>
            <a:off x="4767099" y="1287061"/>
            <a:ext cx="2662823" cy="2426885"/>
          </a:xfrm>
          <a:custGeom>
            <a:avLst/>
            <a:gdLst/>
            <a:ahLst/>
            <a:cxnLst/>
            <a:rect l="0" t="0" r="0" b="0"/>
            <a:pathLst>
              <a:path w="4508484" h="4188798" extrusionOk="0">
                <a:moveTo>
                  <a:pt x="421599" y="3"/>
                </a:moveTo>
                <a:lnTo>
                  <a:pt x="4117613" y="3"/>
                </a:lnTo>
                <a:cubicBezTo>
                  <a:pt x="4503188" y="3"/>
                  <a:pt x="4508484" y="5327"/>
                  <a:pt x="4508484" y="390902"/>
                </a:cubicBezTo>
                <a:lnTo>
                  <a:pt x="4508484" y="4188798"/>
                </a:lnTo>
                <a:lnTo>
                  <a:pt x="4508484" y="4188798"/>
                </a:lnTo>
                <a:lnTo>
                  <a:pt x="20485" y="4188798"/>
                </a:lnTo>
                <a:lnTo>
                  <a:pt x="20485" y="4188798"/>
                </a:lnTo>
                <a:lnTo>
                  <a:pt x="0" y="380660"/>
                </a:lnTo>
                <a:cubicBezTo>
                  <a:pt x="0" y="-4915"/>
                  <a:pt x="36024" y="3"/>
                  <a:pt x="421599" y="3"/>
                </a:cubicBezTo>
                <a:close/>
              </a:path>
            </a:pathLst>
          </a:custGeom>
          <a:solidFill>
            <a:srgbClr val="0C7AC9">
              <a:alpha val="13730"/>
            </a:srgbClr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0C7AC9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</a:p>
        </p:txBody>
      </p:sp>
      <p:pic>
        <p:nvPicPr>
          <p:cNvPr id="31" name="Shape 538">
            <a:extLst>
              <a:ext uri="{FF2B5EF4-FFF2-40B4-BE49-F238E27FC236}">
                <a16:creationId xmlns:a16="http://schemas.microsoft.com/office/drawing/2014/main" id="{C11797CD-40B8-4B0C-A2A6-12E573B81D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3425" y="1870529"/>
            <a:ext cx="612225" cy="3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539">
            <a:extLst>
              <a:ext uri="{FF2B5EF4-FFF2-40B4-BE49-F238E27FC236}">
                <a16:creationId xmlns:a16="http://schemas.microsoft.com/office/drawing/2014/main" id="{37DFB575-AA62-42D0-9AFA-4EB7B90830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0631" y="2692513"/>
            <a:ext cx="1750725" cy="872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540">
            <a:extLst>
              <a:ext uri="{FF2B5EF4-FFF2-40B4-BE49-F238E27FC236}">
                <a16:creationId xmlns:a16="http://schemas.microsoft.com/office/drawing/2014/main" id="{22D7AEFF-4FA5-4144-912A-FE28BF99A93E}"/>
              </a:ext>
            </a:extLst>
          </p:cNvPr>
          <p:cNvCxnSpPr/>
          <p:nvPr/>
        </p:nvCxnSpPr>
        <p:spPr>
          <a:xfrm rot="10800000">
            <a:off x="3682337" y="2191145"/>
            <a:ext cx="0" cy="182475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34" name="Shape 541">
            <a:extLst>
              <a:ext uri="{FF2B5EF4-FFF2-40B4-BE49-F238E27FC236}">
                <a16:creationId xmlns:a16="http://schemas.microsoft.com/office/drawing/2014/main" id="{4270B10B-C7EA-4C98-AA1A-302B34C491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4033" y="1870531"/>
            <a:ext cx="711000" cy="1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542">
            <a:extLst>
              <a:ext uri="{FF2B5EF4-FFF2-40B4-BE49-F238E27FC236}">
                <a16:creationId xmlns:a16="http://schemas.microsoft.com/office/drawing/2014/main" id="{17BD7FDA-A489-44B8-B220-48D9CD3C0FC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1815" y="1679801"/>
            <a:ext cx="515925" cy="1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543">
            <a:extLst>
              <a:ext uri="{FF2B5EF4-FFF2-40B4-BE49-F238E27FC236}">
                <a16:creationId xmlns:a16="http://schemas.microsoft.com/office/drawing/2014/main" id="{7D1CE41F-2D6F-40DB-93AF-276342C6E59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10970" y="1296115"/>
            <a:ext cx="1122524" cy="24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Shape 544">
            <a:extLst>
              <a:ext uri="{FF2B5EF4-FFF2-40B4-BE49-F238E27FC236}">
                <a16:creationId xmlns:a16="http://schemas.microsoft.com/office/drawing/2014/main" id="{96E0135B-F5A6-4391-891B-4F5A271CECD0}"/>
              </a:ext>
            </a:extLst>
          </p:cNvPr>
          <p:cNvGrpSpPr/>
          <p:nvPr/>
        </p:nvGrpSpPr>
        <p:grpSpPr>
          <a:xfrm>
            <a:off x="4821017" y="1302357"/>
            <a:ext cx="1201724" cy="775337"/>
            <a:chOff x="4847416" y="775370"/>
            <a:chExt cx="1602299" cy="1033782"/>
          </a:xfrm>
        </p:grpSpPr>
        <p:sp>
          <p:nvSpPr>
            <p:cNvPr id="38" name="Shape 545">
              <a:extLst>
                <a:ext uri="{FF2B5EF4-FFF2-40B4-BE49-F238E27FC236}">
                  <a16:creationId xmlns:a16="http://schemas.microsoft.com/office/drawing/2014/main" id="{6CF87F53-E661-46E6-9691-75FB24D142F1}"/>
                </a:ext>
              </a:extLst>
            </p:cNvPr>
            <p:cNvSpPr txBox="1"/>
            <p:nvPr/>
          </p:nvSpPr>
          <p:spPr>
            <a:xfrm>
              <a:off x="5062859" y="1555052"/>
              <a:ext cx="1053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Web Apps</a:t>
              </a:r>
            </a:p>
          </p:txBody>
        </p:sp>
        <p:pic>
          <p:nvPicPr>
            <p:cNvPr id="39" name="Shape 546">
              <a:extLst>
                <a:ext uri="{FF2B5EF4-FFF2-40B4-BE49-F238E27FC236}">
                  <a16:creationId xmlns:a16="http://schemas.microsoft.com/office/drawing/2014/main" id="{FED5D35F-5D89-4FA1-BD79-6DB5D6C823E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847416" y="775370"/>
              <a:ext cx="1602299" cy="725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" name="Shape 547">
            <a:extLst>
              <a:ext uri="{FF2B5EF4-FFF2-40B4-BE49-F238E27FC236}">
                <a16:creationId xmlns:a16="http://schemas.microsoft.com/office/drawing/2014/main" id="{DF29A41A-7600-4E99-9EAA-CE7D10D0855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67974" y="2011387"/>
            <a:ext cx="828000" cy="3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548">
            <a:extLst>
              <a:ext uri="{FF2B5EF4-FFF2-40B4-BE49-F238E27FC236}">
                <a16:creationId xmlns:a16="http://schemas.microsoft.com/office/drawing/2014/main" id="{71B784F3-B1E1-4D67-BD73-BDAC339BC5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5425" y="1507360"/>
            <a:ext cx="729674" cy="1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549">
            <a:extLst>
              <a:ext uri="{FF2B5EF4-FFF2-40B4-BE49-F238E27FC236}">
                <a16:creationId xmlns:a16="http://schemas.microsoft.com/office/drawing/2014/main" id="{2CF3CA02-84D4-422A-8DAE-7A8C3A1B640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206922" y="2355727"/>
            <a:ext cx="1452375" cy="115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554">
            <a:extLst>
              <a:ext uri="{FF2B5EF4-FFF2-40B4-BE49-F238E27FC236}">
                <a16:creationId xmlns:a16="http://schemas.microsoft.com/office/drawing/2014/main" id="{339E14FE-500F-4299-9E67-146CB5A3E72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34233" y="2297759"/>
            <a:ext cx="1810799" cy="93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Shape 555">
            <a:extLst>
              <a:ext uri="{FF2B5EF4-FFF2-40B4-BE49-F238E27FC236}">
                <a16:creationId xmlns:a16="http://schemas.microsoft.com/office/drawing/2014/main" id="{C3327A47-EBAD-4819-A1B5-2078721F6787}"/>
              </a:ext>
            </a:extLst>
          </p:cNvPr>
          <p:cNvGrpSpPr/>
          <p:nvPr/>
        </p:nvGrpSpPr>
        <p:grpSpPr>
          <a:xfrm>
            <a:off x="2271316" y="1323433"/>
            <a:ext cx="1254606" cy="733175"/>
            <a:chOff x="4847416" y="775370"/>
            <a:chExt cx="1672808" cy="977567"/>
          </a:xfrm>
        </p:grpSpPr>
        <p:pic>
          <p:nvPicPr>
            <p:cNvPr id="49" name="Shape 556">
              <a:extLst>
                <a:ext uri="{FF2B5EF4-FFF2-40B4-BE49-F238E27FC236}">
                  <a16:creationId xmlns:a16="http://schemas.microsoft.com/office/drawing/2014/main" id="{947F50C3-3E1F-4C0B-B82C-1A2E7C3BDA9F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847416" y="775370"/>
              <a:ext cx="1602299" cy="72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557">
              <a:extLst>
                <a:ext uri="{FF2B5EF4-FFF2-40B4-BE49-F238E27FC236}">
                  <a16:creationId xmlns:a16="http://schemas.microsoft.com/office/drawing/2014/main" id="{C3B29D6E-7EEB-4E7D-A54D-AB38BA8236C5}"/>
                </a:ext>
              </a:extLst>
            </p:cNvPr>
            <p:cNvSpPr txBox="1"/>
            <p:nvPr/>
          </p:nvSpPr>
          <p:spPr>
            <a:xfrm>
              <a:off x="4847425" y="1498837"/>
              <a:ext cx="16728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 Mobile Apps</a:t>
              </a:r>
            </a:p>
          </p:txBody>
        </p:sp>
      </p:grpSp>
      <p:grpSp>
        <p:nvGrpSpPr>
          <p:cNvPr id="52" name="Shape 559">
            <a:extLst>
              <a:ext uri="{FF2B5EF4-FFF2-40B4-BE49-F238E27FC236}">
                <a16:creationId xmlns:a16="http://schemas.microsoft.com/office/drawing/2014/main" id="{AE0C5C59-5D37-4940-A4D7-75505FDD6913}"/>
              </a:ext>
            </a:extLst>
          </p:cNvPr>
          <p:cNvGrpSpPr/>
          <p:nvPr/>
        </p:nvGrpSpPr>
        <p:grpSpPr>
          <a:xfrm>
            <a:off x="5464570" y="3944760"/>
            <a:ext cx="823325" cy="387899"/>
            <a:chOff x="6959275" y="4292475"/>
            <a:chExt cx="997500" cy="517199"/>
          </a:xfrm>
        </p:grpSpPr>
        <p:sp>
          <p:nvSpPr>
            <p:cNvPr id="53" name="Shape 560">
              <a:extLst>
                <a:ext uri="{FF2B5EF4-FFF2-40B4-BE49-F238E27FC236}">
                  <a16:creationId xmlns:a16="http://schemas.microsoft.com/office/drawing/2014/main" id="{CEAB18A0-E428-406D-BC46-B3626C1CBDB3}"/>
                </a:ext>
              </a:extLst>
            </p:cNvPr>
            <p:cNvSpPr/>
            <p:nvPr/>
          </p:nvSpPr>
          <p:spPr>
            <a:xfrm>
              <a:off x="6959275" y="4292475"/>
              <a:ext cx="997500" cy="5171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54" name="Shape 561">
              <a:extLst>
                <a:ext uri="{FF2B5EF4-FFF2-40B4-BE49-F238E27FC236}">
                  <a16:creationId xmlns:a16="http://schemas.microsoft.com/office/drawing/2014/main" id="{F53DDBB3-D837-4BA5-9A45-6F7C4042DF2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241649" y="4357728"/>
              <a:ext cx="317999" cy="356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Shape 562">
            <a:extLst>
              <a:ext uri="{FF2B5EF4-FFF2-40B4-BE49-F238E27FC236}">
                <a16:creationId xmlns:a16="http://schemas.microsoft.com/office/drawing/2014/main" id="{2A58392B-D224-4688-BA6A-CD5102B25579}"/>
              </a:ext>
            </a:extLst>
          </p:cNvPr>
          <p:cNvSpPr/>
          <p:nvPr/>
        </p:nvSpPr>
        <p:spPr>
          <a:xfrm>
            <a:off x="4547913" y="4397276"/>
            <a:ext cx="1739983" cy="387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2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56" name="Shape 563">
            <a:extLst>
              <a:ext uri="{FF2B5EF4-FFF2-40B4-BE49-F238E27FC236}">
                <a16:creationId xmlns:a16="http://schemas.microsoft.com/office/drawing/2014/main" id="{C7AE342D-2B96-41C0-8242-E5290F86ED84}"/>
              </a:ext>
            </a:extLst>
          </p:cNvPr>
          <p:cNvSpPr txBox="1"/>
          <p:nvPr/>
        </p:nvSpPr>
        <p:spPr>
          <a:xfrm>
            <a:off x="4510888" y="4403716"/>
            <a:ext cx="1810799" cy="1905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" b="1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Your </a:t>
            </a:r>
            <a:r>
              <a:rPr lang="en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</a:t>
            </a:r>
            <a:r>
              <a:rPr lang="en-CA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 here.</a:t>
            </a:r>
          </a:p>
        </p:txBody>
      </p:sp>
      <p:grpSp>
        <p:nvGrpSpPr>
          <p:cNvPr id="57" name="Shape 564">
            <a:extLst>
              <a:ext uri="{FF2B5EF4-FFF2-40B4-BE49-F238E27FC236}">
                <a16:creationId xmlns:a16="http://schemas.microsoft.com/office/drawing/2014/main" id="{14120713-BF36-48DE-9DF7-199404023722}"/>
              </a:ext>
            </a:extLst>
          </p:cNvPr>
          <p:cNvGrpSpPr/>
          <p:nvPr/>
        </p:nvGrpSpPr>
        <p:grpSpPr>
          <a:xfrm>
            <a:off x="3750040" y="1344467"/>
            <a:ext cx="773549" cy="764099"/>
            <a:chOff x="3419446" y="863940"/>
            <a:chExt cx="1031399" cy="1018799"/>
          </a:xfrm>
        </p:grpSpPr>
        <p:pic>
          <p:nvPicPr>
            <p:cNvPr id="58" name="Shape 565">
              <a:extLst>
                <a:ext uri="{FF2B5EF4-FFF2-40B4-BE49-F238E27FC236}">
                  <a16:creationId xmlns:a16="http://schemas.microsoft.com/office/drawing/2014/main" id="{F408D90F-396D-4C0C-8EA4-BFBDD66F7B17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-252" t="45344" r="75702" b="6287"/>
            <a:stretch/>
          </p:blipFill>
          <p:spPr>
            <a:xfrm rot="1769092">
              <a:off x="3698932" y="1078508"/>
              <a:ext cx="434584" cy="573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66">
              <a:extLst>
                <a:ext uri="{FF2B5EF4-FFF2-40B4-BE49-F238E27FC236}">
                  <a16:creationId xmlns:a16="http://schemas.microsoft.com/office/drawing/2014/main" id="{DF33CE67-7185-4300-A634-1938947E18B3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rot="1461535">
              <a:off x="3642385" y="911767"/>
              <a:ext cx="585523" cy="923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Shape 562">
            <a:extLst>
              <a:ext uri="{FF2B5EF4-FFF2-40B4-BE49-F238E27FC236}">
                <a16:creationId xmlns:a16="http://schemas.microsoft.com/office/drawing/2014/main" id="{C843DFFD-0DD0-41D6-B063-D83F5B08883E}"/>
              </a:ext>
            </a:extLst>
          </p:cNvPr>
          <p:cNvSpPr/>
          <p:nvPr/>
        </p:nvSpPr>
        <p:spPr>
          <a:xfrm>
            <a:off x="1834403" y="4414585"/>
            <a:ext cx="1169775" cy="387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2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2056" name="Picture 8" descr="Image result for epic healthcare logo">
            <a:extLst>
              <a:ext uri="{FF2B5EF4-FFF2-40B4-BE49-F238E27FC236}">
                <a16:creationId xmlns:a16="http://schemas.microsoft.com/office/drawing/2014/main" id="{D9AA5990-C414-41D3-AD81-7C846AD6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26" y="4482871"/>
            <a:ext cx="1047579" cy="2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llscripts logo">
            <a:extLst>
              <a:ext uri="{FF2B5EF4-FFF2-40B4-BE49-F238E27FC236}">
                <a16:creationId xmlns:a16="http://schemas.microsoft.com/office/drawing/2014/main" id="{D4F09F20-E2F4-4761-AEBC-9AE5F844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103" y="4493134"/>
            <a:ext cx="919880" cy="1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28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What is SMART: Three Things</a:t>
            </a:r>
          </a:p>
        </p:txBody>
      </p:sp>
      <p:pic>
        <p:nvPicPr>
          <p:cNvPr id="220" name="Google Shape;2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0" y="1825870"/>
            <a:ext cx="3339150" cy="177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48"/>
          <p:cNvCxnSpPr/>
          <p:nvPr/>
        </p:nvCxnSpPr>
        <p:spPr>
          <a:xfrm>
            <a:off x="3747550" y="2000775"/>
            <a:ext cx="3597600" cy="3873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2" name="Google Shape;222;p48"/>
          <p:cNvSpPr txBox="1"/>
          <p:nvPr/>
        </p:nvSpPr>
        <p:spPr>
          <a:xfrm>
            <a:off x="4684425" y="1738450"/>
            <a:ext cx="1955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Who is the user?</a:t>
            </a:r>
            <a:endParaRPr sz="1400" dirty="0"/>
          </a:p>
        </p:txBody>
      </p:sp>
      <p:cxnSp>
        <p:nvCxnSpPr>
          <p:cNvPr id="223" name="Google Shape;223;p48"/>
          <p:cNvCxnSpPr/>
          <p:nvPr/>
        </p:nvCxnSpPr>
        <p:spPr>
          <a:xfrm>
            <a:off x="3766275" y="2794000"/>
            <a:ext cx="3547800" cy="438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" name="Google Shape;224;p48"/>
          <p:cNvSpPr txBox="1"/>
          <p:nvPr/>
        </p:nvSpPr>
        <p:spPr>
          <a:xfrm>
            <a:off x="4424620" y="2463142"/>
            <a:ext cx="1955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the context?</a:t>
            </a:r>
            <a:endParaRPr sz="1400"/>
          </a:p>
        </p:txBody>
      </p:sp>
      <p:cxnSp>
        <p:nvCxnSpPr>
          <p:cNvPr id="225" name="Google Shape;225;p48"/>
          <p:cNvCxnSpPr/>
          <p:nvPr/>
        </p:nvCxnSpPr>
        <p:spPr>
          <a:xfrm rot="10800000" flipH="1">
            <a:off x="3747550" y="3199900"/>
            <a:ext cx="3535200" cy="233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26" name="Google Shape;226;p48"/>
          <p:cNvSpPr txBox="1"/>
          <p:nvPr/>
        </p:nvSpPr>
        <p:spPr>
          <a:xfrm>
            <a:off x="4795623" y="2944150"/>
            <a:ext cx="1425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Exchange</a:t>
            </a:r>
            <a:endParaRPr sz="1400"/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4">
            <a:alphaModFix/>
          </a:blip>
          <a:srcRect l="18903" r="24054"/>
          <a:stretch/>
        </p:blipFill>
        <p:spPr>
          <a:xfrm>
            <a:off x="7443874" y="1825866"/>
            <a:ext cx="1425300" cy="18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What is SMART: Three Things</a:t>
            </a: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0" y="1825870"/>
            <a:ext cx="3339150" cy="177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49"/>
          <p:cNvCxnSpPr/>
          <p:nvPr/>
        </p:nvCxnSpPr>
        <p:spPr>
          <a:xfrm>
            <a:off x="3747550" y="2000775"/>
            <a:ext cx="3597600" cy="3873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5" name="Google Shape;235;p49"/>
          <p:cNvSpPr txBox="1"/>
          <p:nvPr/>
        </p:nvSpPr>
        <p:spPr>
          <a:xfrm>
            <a:off x="4684425" y="1738450"/>
            <a:ext cx="1955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Who is the user?</a:t>
            </a:r>
            <a:endParaRPr sz="1400" dirty="0"/>
          </a:p>
        </p:txBody>
      </p:sp>
      <p:cxnSp>
        <p:nvCxnSpPr>
          <p:cNvPr id="236" name="Google Shape;236;p49"/>
          <p:cNvCxnSpPr/>
          <p:nvPr/>
        </p:nvCxnSpPr>
        <p:spPr>
          <a:xfrm>
            <a:off x="3766275" y="2794000"/>
            <a:ext cx="3547800" cy="438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7" name="Google Shape;237;p49"/>
          <p:cNvSpPr txBox="1"/>
          <p:nvPr/>
        </p:nvSpPr>
        <p:spPr>
          <a:xfrm>
            <a:off x="4424620" y="2463142"/>
            <a:ext cx="1955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the context?</a:t>
            </a:r>
            <a:endParaRPr sz="1400"/>
          </a:p>
        </p:txBody>
      </p:sp>
      <p:cxnSp>
        <p:nvCxnSpPr>
          <p:cNvPr id="238" name="Google Shape;238;p49"/>
          <p:cNvCxnSpPr/>
          <p:nvPr/>
        </p:nvCxnSpPr>
        <p:spPr>
          <a:xfrm rot="10800000" flipH="1">
            <a:off x="3747550" y="3199900"/>
            <a:ext cx="3535200" cy="233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39" name="Google Shape;239;p49"/>
          <p:cNvSpPr txBox="1"/>
          <p:nvPr/>
        </p:nvSpPr>
        <p:spPr>
          <a:xfrm>
            <a:off x="4795623" y="2944150"/>
            <a:ext cx="1425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Exchange</a:t>
            </a:r>
            <a:endParaRPr sz="1400"/>
          </a:p>
        </p:txBody>
      </p:sp>
      <p:pic>
        <p:nvPicPr>
          <p:cNvPr id="240" name="Google Shape;240;p49"/>
          <p:cNvPicPr preferRelativeResize="0"/>
          <p:nvPr/>
        </p:nvPicPr>
        <p:blipFill rotWithShape="1">
          <a:blip r:embed="rId4">
            <a:alphaModFix/>
          </a:blip>
          <a:srcRect l="18903" r="24054"/>
          <a:stretch/>
        </p:blipFill>
        <p:spPr>
          <a:xfrm>
            <a:off x="7443874" y="1825866"/>
            <a:ext cx="1425300" cy="18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/>
          <p:nvPr/>
        </p:nvSpPr>
        <p:spPr>
          <a:xfrm>
            <a:off x="1811175" y="1019550"/>
            <a:ext cx="1955100" cy="535800"/>
          </a:xfrm>
          <a:prstGeom prst="wedgeRectCallout">
            <a:avLst>
              <a:gd name="adj1" fmla="val 101604"/>
              <a:gd name="adj2" fmla="val 94662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OpenID Connect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242" name="Google Shape;242;p49"/>
          <p:cNvSpPr/>
          <p:nvPr/>
        </p:nvSpPr>
        <p:spPr>
          <a:xfrm>
            <a:off x="5620200" y="1059050"/>
            <a:ext cx="869400" cy="535800"/>
          </a:xfrm>
          <a:prstGeom prst="wedgeRectCallout">
            <a:avLst>
              <a:gd name="adj1" fmla="val 12616"/>
              <a:gd name="adj2" fmla="val 224846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URLs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243" name="Google Shape;243;p49"/>
          <p:cNvSpPr/>
          <p:nvPr/>
        </p:nvSpPr>
        <p:spPr>
          <a:xfrm>
            <a:off x="6748075" y="1059050"/>
            <a:ext cx="1955100" cy="535800"/>
          </a:xfrm>
          <a:prstGeom prst="wedgeRectCallout">
            <a:avLst>
              <a:gd name="adj1" fmla="val -75046"/>
              <a:gd name="adj2" fmla="val 320432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FHIR</a:t>
            </a:r>
            <a:endParaRPr sz="18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1702442" y="770642"/>
            <a:ext cx="1625175" cy="41996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6844" rIns="68569" bIns="6844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5734425" y="778207"/>
            <a:ext cx="1625175" cy="4199625"/>
          </a:xfrm>
          <a:prstGeom prst="roundRect">
            <a:avLst>
              <a:gd name="adj" fmla="val 6226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6844" rIns="68569" bIns="6844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EHR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OAuth Based Standalone App Launch</a:t>
            </a:r>
          </a:p>
        </p:txBody>
      </p:sp>
      <p:sp>
        <p:nvSpPr>
          <p:cNvPr id="165" name="Google Shape;165;p21"/>
          <p:cNvSpPr/>
          <p:nvPr/>
        </p:nvSpPr>
        <p:spPr>
          <a:xfrm>
            <a:off x="2487463" y="1913540"/>
            <a:ext cx="3091275" cy="440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Data access requested (scopes)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3443204" y="3836064"/>
            <a:ext cx="3086775" cy="440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3a. FHIR API request (with auth token)</a:t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3443204" y="4246314"/>
            <a:ext cx="3114450" cy="4475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3b. FHIR resources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702442" y="3493970"/>
            <a:ext cx="16251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Display Data</a:t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2441225" y="2624867"/>
            <a:ext cx="3114450" cy="850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2a. Auth token for data access / user identity /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(current patient, encounter) /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extras (stylesheet, etc.)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645" y="2806008"/>
            <a:ext cx="1282778" cy="8098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21"/>
          <p:cNvSpPr txBox="1"/>
          <p:nvPr/>
        </p:nvSpPr>
        <p:spPr>
          <a:xfrm>
            <a:off x="5745360" y="2398055"/>
            <a:ext cx="1462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Authorize Access (limited data)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/>
        <p:spPr>
          <a:xfrm>
            <a:off x="1820311" y="3782058"/>
            <a:ext cx="1389481" cy="9450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1702442" y="770642"/>
            <a:ext cx="1625175" cy="41996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6844" rIns="68569" bIns="6844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734425" y="778207"/>
            <a:ext cx="1625175" cy="4199625"/>
          </a:xfrm>
          <a:prstGeom prst="roundRect">
            <a:avLst>
              <a:gd name="adj" fmla="val 6226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6844" rIns="68569" bIns="6844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EHR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OAuth Based EHR App Launch</a:t>
            </a:r>
          </a:p>
        </p:txBody>
      </p:sp>
      <p:sp>
        <p:nvSpPr>
          <p:cNvPr id="181" name="Google Shape;181;p22"/>
          <p:cNvSpPr/>
          <p:nvPr/>
        </p:nvSpPr>
        <p:spPr>
          <a:xfrm>
            <a:off x="2487463" y="1913540"/>
            <a:ext cx="3091275" cy="440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1b. Data access requested (scopes)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3443204" y="3836064"/>
            <a:ext cx="3086775" cy="440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3a. FHIR API request (with auth token)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3443204" y="4246314"/>
            <a:ext cx="3114450" cy="4475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3b. FHIR resources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702442" y="3493970"/>
            <a:ext cx="16251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Display Data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441225" y="2624867"/>
            <a:ext cx="3114450" cy="850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2a. Auth token for data access / user identity /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(current patient, encounter) /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extras (stylesheet, etc.)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5734425" y="1024485"/>
            <a:ext cx="162517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Choose App 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(from registered apps)</a:t>
            </a:r>
            <a:endParaRPr sz="105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333" y="1423115"/>
            <a:ext cx="915404" cy="7931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645" y="2806008"/>
            <a:ext cx="1282778" cy="8098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2"/>
          <p:cNvSpPr txBox="1"/>
          <p:nvPr/>
        </p:nvSpPr>
        <p:spPr>
          <a:xfrm>
            <a:off x="5745360" y="2398055"/>
            <a:ext cx="1462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Authorize Access (limited data)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464343" y="1423115"/>
            <a:ext cx="3091275" cy="4475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1a. Launch information (server URL, token)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/>
        <p:spPr>
          <a:xfrm>
            <a:off x="1820311" y="3782058"/>
            <a:ext cx="1389481" cy="9450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SMART on FHIR</a:t>
            </a:r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CA" b="1" dirty="0"/>
              <a:t>A Disclaimer</a:t>
            </a:r>
          </a:p>
          <a:p>
            <a:pPr lvl="0"/>
            <a:r>
              <a:rPr lang="en-CA" dirty="0"/>
              <a:t>Authorization comes with lots of ambiguity and lots of risk. Learn these specs well before you get to production!</a:t>
            </a:r>
          </a:p>
          <a:p>
            <a:pPr lvl="0"/>
            <a:r>
              <a:rPr lang="en-CA" dirty="0"/>
              <a:t>This is just a whirlwind tour of concepts</a:t>
            </a:r>
          </a:p>
        </p:txBody>
      </p:sp>
    </p:spTree>
    <p:extLst>
      <p:ext uri="{BB962C8B-B14F-4D97-AF65-F5344CB8AC3E}">
        <p14:creationId xmlns:p14="http://schemas.microsoft.com/office/powerpoint/2010/main" val="393590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Identity </a:t>
            </a:r>
          </a:p>
        </p:txBody>
      </p:sp>
      <p:sp>
        <p:nvSpPr>
          <p:cNvPr id="249" name="Google Shape;249;p50"/>
          <p:cNvSpPr txBox="1">
            <a:spLocks noGrp="1"/>
          </p:cNvSpPr>
          <p:nvPr>
            <p:ph type="body" sz="quarter" idx="13"/>
          </p:nvPr>
        </p:nvSpPr>
        <p:spPr>
          <a:xfrm>
            <a:off x="614362" y="1357310"/>
            <a:ext cx="3593203" cy="3098780"/>
          </a:xfrm>
        </p:spPr>
        <p:txBody>
          <a:bodyPr/>
          <a:lstStyle/>
          <a:p>
            <a:pPr marL="0" lvl="0" indent="0">
              <a:buNone/>
            </a:pPr>
            <a:r>
              <a:rPr lang="en-CA" b="1" dirty="0"/>
              <a:t>Authentication (</a:t>
            </a:r>
            <a:r>
              <a:rPr lang="en-CA" b="1" dirty="0" err="1"/>
              <a:t>AuthN</a:t>
            </a:r>
            <a:r>
              <a:rPr lang="en-CA" b="1" dirty="0"/>
              <a:t>)</a:t>
            </a:r>
          </a:p>
          <a:p>
            <a:pPr lvl="0"/>
            <a:r>
              <a:rPr lang="en-CA" dirty="0"/>
              <a:t>Is the user who they claim to be?</a:t>
            </a:r>
          </a:p>
          <a:p>
            <a:pPr marL="0" lvl="0" indent="0">
              <a:buNone/>
            </a:pPr>
            <a:r>
              <a:rPr lang="en-CA" dirty="0"/>
              <a:t>Examples:</a:t>
            </a:r>
          </a:p>
          <a:p>
            <a:pPr lvl="1"/>
            <a:r>
              <a:rPr lang="en-CA" dirty="0"/>
              <a:t>Username and password</a:t>
            </a:r>
          </a:p>
          <a:p>
            <a:pPr lvl="1"/>
            <a:r>
              <a:rPr lang="en-CA" dirty="0"/>
              <a:t>Certificate checks</a:t>
            </a:r>
          </a:p>
          <a:p>
            <a:pPr lvl="1"/>
            <a:r>
              <a:rPr lang="en-CA" dirty="0"/>
              <a:t>Biometric checks</a:t>
            </a:r>
          </a:p>
        </p:txBody>
      </p:sp>
      <p:sp>
        <p:nvSpPr>
          <p:cNvPr id="250" name="Google Shape;250;p50"/>
          <p:cNvSpPr txBox="1">
            <a:spLocks noGrp="1"/>
          </p:cNvSpPr>
          <p:nvPr>
            <p:ph type="body" idx="4294967295"/>
          </p:nvPr>
        </p:nvSpPr>
        <p:spPr>
          <a:xfrm>
            <a:off x="4678019" y="1258958"/>
            <a:ext cx="3851619" cy="3309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CA" sz="2400" b="1" dirty="0"/>
              <a:t>Authorization (</a:t>
            </a:r>
            <a:r>
              <a:rPr lang="en-CA" sz="2400" b="1" dirty="0" err="1"/>
              <a:t>AuthZ</a:t>
            </a:r>
            <a:r>
              <a:rPr lang="en-CA" sz="2400" b="1" dirty="0"/>
              <a:t>)</a:t>
            </a:r>
          </a:p>
          <a:p>
            <a:pPr lvl="0"/>
            <a:r>
              <a:rPr lang="en-CA" sz="2400" dirty="0"/>
              <a:t>What is the user allowed to do?</a:t>
            </a:r>
          </a:p>
          <a:p>
            <a:pPr marL="0" lvl="0" indent="0">
              <a:buNone/>
            </a:pPr>
            <a:r>
              <a:rPr lang="en-CA" sz="2400" dirty="0"/>
              <a:t>Examples:</a:t>
            </a:r>
          </a:p>
          <a:p>
            <a:pPr lvl="1"/>
            <a:r>
              <a:rPr lang="en-CA" sz="2000" dirty="0"/>
              <a:t>Is the user an administrator? </a:t>
            </a:r>
          </a:p>
          <a:p>
            <a:pPr lvl="2"/>
            <a:r>
              <a:rPr lang="en-CA" sz="1600" dirty="0"/>
              <a:t>do everything</a:t>
            </a:r>
          </a:p>
          <a:p>
            <a:pPr lvl="1"/>
            <a:r>
              <a:rPr lang="en-CA" sz="2000" dirty="0"/>
              <a:t>Is user a patient?</a:t>
            </a:r>
          </a:p>
          <a:p>
            <a:pPr lvl="2"/>
            <a:r>
              <a:rPr lang="en-CA" sz="1600" dirty="0"/>
              <a:t>view only their own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OAuth2</a:t>
            </a:r>
          </a:p>
        </p:txBody>
      </p:sp>
      <p:sp>
        <p:nvSpPr>
          <p:cNvPr id="256" name="Google Shape;256;p51"/>
          <p:cNvSpPr txBox="1">
            <a:spLocks noGrp="1"/>
          </p:cNvSpPr>
          <p:nvPr>
            <p:ph type="body" sz="quarter" idx="13"/>
          </p:nvPr>
        </p:nvSpPr>
        <p:spPr>
          <a:xfrm>
            <a:off x="614363" y="1357310"/>
            <a:ext cx="3189012" cy="3098780"/>
          </a:xfrm>
        </p:spPr>
        <p:txBody>
          <a:bodyPr/>
          <a:lstStyle/>
          <a:p>
            <a:pPr lvl="0"/>
            <a:r>
              <a:rPr lang="en-CA" dirty="0"/>
              <a:t>OAuth2 is an Authorization Protocol</a:t>
            </a:r>
          </a:p>
          <a:p>
            <a:pPr lvl="0"/>
            <a:r>
              <a:rPr lang="en-CA" dirty="0"/>
              <a:t>Answers: What is a client allowed to do?</a:t>
            </a:r>
          </a:p>
          <a:p>
            <a:pPr lvl="0"/>
            <a:r>
              <a:rPr lang="en-CA" dirty="0"/>
              <a:t>Somewhat similar to SAML, XACML but </a:t>
            </a:r>
            <a:r>
              <a:rPr lang="en-CA" b="1" dirty="0"/>
              <a:t>way simpler!</a:t>
            </a:r>
          </a:p>
        </p:txBody>
      </p:sp>
      <p:pic>
        <p:nvPicPr>
          <p:cNvPr id="257" name="Google Shape;257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00" y="1266326"/>
            <a:ext cx="5293000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OAuth2 Scopes</a:t>
            </a:r>
          </a:p>
        </p:txBody>
      </p:sp>
      <p:sp>
        <p:nvSpPr>
          <p:cNvPr id="263" name="Google Shape;263;p52"/>
          <p:cNvSpPr txBox="1">
            <a:spLocks noGrp="1"/>
          </p:cNvSpPr>
          <p:nvPr>
            <p:ph type="body" sz="quarter" idx="13"/>
          </p:nvPr>
        </p:nvSpPr>
        <p:spPr>
          <a:xfrm>
            <a:off x="614362" y="1357310"/>
            <a:ext cx="2990229" cy="3098780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Internet Scopes</a:t>
            </a:r>
          </a:p>
          <a:p>
            <a:pPr lvl="0"/>
            <a:r>
              <a:rPr lang="en-CA" dirty="0"/>
              <a:t>“</a:t>
            </a:r>
            <a:r>
              <a:rPr lang="en-CA" dirty="0">
                <a:sym typeface="Courier New"/>
              </a:rPr>
              <a:t>profile</a:t>
            </a:r>
            <a:r>
              <a:rPr lang="en-CA" dirty="0"/>
              <a:t>”: See my profile</a:t>
            </a:r>
          </a:p>
          <a:p>
            <a:pPr lvl="0"/>
            <a:r>
              <a:rPr lang="en-CA" dirty="0"/>
              <a:t>“</a:t>
            </a:r>
            <a:r>
              <a:rPr lang="en-CA" dirty="0">
                <a:sym typeface="Courier New"/>
              </a:rPr>
              <a:t>post</a:t>
            </a:r>
            <a:r>
              <a:rPr lang="en-CA" dirty="0"/>
              <a:t>” : Post on my wall</a:t>
            </a:r>
          </a:p>
          <a:p>
            <a:pPr lvl="0"/>
            <a:r>
              <a:rPr lang="en-CA" dirty="0"/>
              <a:t>“</a:t>
            </a:r>
            <a:r>
              <a:rPr lang="en-CA" dirty="0">
                <a:sym typeface="Courier New"/>
              </a:rPr>
              <a:t>friends</a:t>
            </a:r>
            <a:r>
              <a:rPr lang="en-CA" dirty="0"/>
              <a:t>” : See my friends list</a:t>
            </a:r>
          </a:p>
        </p:txBody>
      </p:sp>
      <p:pic>
        <p:nvPicPr>
          <p:cNvPr id="264" name="Google Shape;264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00" y="1266326"/>
            <a:ext cx="5293000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OAuth2 Scopes</a:t>
            </a:r>
          </a:p>
        </p:txBody>
      </p:sp>
      <p:sp>
        <p:nvSpPr>
          <p:cNvPr id="270" name="Google Shape;270;p53"/>
          <p:cNvSpPr txBox="1">
            <a:spLocks noGrp="1"/>
          </p:cNvSpPr>
          <p:nvPr>
            <p:ph type="body" sz="quarter" idx="13"/>
          </p:nvPr>
        </p:nvSpPr>
        <p:spPr>
          <a:xfrm>
            <a:off x="614363" y="1357310"/>
            <a:ext cx="3016734" cy="3098780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Healthcare Scopes</a:t>
            </a:r>
          </a:p>
          <a:p>
            <a:pPr lvl="0"/>
            <a:r>
              <a:rPr lang="en-CA" dirty="0"/>
              <a:t>“</a:t>
            </a:r>
            <a:r>
              <a:rPr lang="en-CA" dirty="0">
                <a:sym typeface="Courier New"/>
              </a:rPr>
              <a:t>patient/*.read</a:t>
            </a:r>
            <a:r>
              <a:rPr lang="en-CA" dirty="0"/>
              <a:t>”: Access data about a patient</a:t>
            </a:r>
          </a:p>
        </p:txBody>
      </p:sp>
      <p:pic>
        <p:nvPicPr>
          <p:cNvPr id="271" name="Google Shape;2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625" y="1122000"/>
            <a:ext cx="5132727" cy="323180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277" name="Google Shape;277;p54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Client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78" name="Google Shape;278;p54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Authorization Server</a:t>
            </a:r>
            <a:endParaRPr lang="en-CA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79" name="Google Shape;279;p54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The Resource Owner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288" name="Google Shape;288;p55"/>
          <p:cNvSpPr txBox="1">
            <a:spLocks noGrp="1"/>
          </p:cNvSpPr>
          <p:nvPr>
            <p:ph type="body" idx="4294967295"/>
          </p:nvPr>
        </p:nvSpPr>
        <p:spPr>
          <a:xfrm>
            <a:off x="0" y="952500"/>
            <a:ext cx="335597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A86E8"/>
                </a:solidFill>
              </a:rPr>
              <a:t>A Facebook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5" name="Google Shape;285;p55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Client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“Candy Crush”</a:t>
            </a:r>
            <a:endParaRPr sz="1400" dirty="0"/>
          </a:p>
        </p:txBody>
      </p:sp>
      <p:sp>
        <p:nvSpPr>
          <p:cNvPr id="286" name="Google Shape;286;p55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Authorization Server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FB OAuth2 Service</a:t>
            </a:r>
            <a:endParaRPr sz="1400" dirty="0"/>
          </a:p>
        </p:txBody>
      </p:sp>
      <p:sp>
        <p:nvSpPr>
          <p:cNvPr id="287" name="Google Shape;287;p55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The Resource Owner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FB Data APIs</a:t>
            </a:r>
            <a:endParaRPr sz="1400"/>
          </a:p>
        </p:txBody>
      </p:sp>
      <p:pic>
        <p:nvPicPr>
          <p:cNvPr id="289" name="Google Shape;2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00" y="2737425"/>
            <a:ext cx="547824" cy="5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295" name="Google Shape;295;p56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Client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“Candy Crush”</a:t>
            </a:r>
            <a:endParaRPr sz="1200"/>
          </a:p>
        </p:txBody>
      </p:sp>
      <p:sp>
        <p:nvSpPr>
          <p:cNvPr id="296" name="Google Shape;296;p56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297" name="Google Shape;297;p56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pic>
        <p:nvPicPr>
          <p:cNvPr id="298" name="Google Shape;2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00" y="2737425"/>
            <a:ext cx="547824" cy="5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6"/>
          <p:cNvSpPr/>
          <p:nvPr/>
        </p:nvSpPr>
        <p:spPr>
          <a:xfrm>
            <a:off x="842700" y="1581850"/>
            <a:ext cx="1885500" cy="758100"/>
          </a:xfrm>
          <a:prstGeom prst="wedgeRoundRectCallout">
            <a:avLst>
              <a:gd name="adj1" fmla="val -31880"/>
              <a:gd name="adj2" fmla="val 99904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45F06"/>
                </a:solidFill>
              </a:rPr>
              <a:t>Connect Candy Crush to my Facebook Account</a:t>
            </a:r>
            <a:endParaRPr sz="1200"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305" name="Google Shape;305;p57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Client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“Candy Crush”</a:t>
            </a:r>
            <a:endParaRPr sz="1200"/>
          </a:p>
        </p:txBody>
      </p:sp>
      <p:sp>
        <p:nvSpPr>
          <p:cNvPr id="306" name="Google Shape;306;p57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307" name="Google Shape;307;p57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pic>
        <p:nvPicPr>
          <p:cNvPr id="308" name="Google Shape;3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325" y="440650"/>
            <a:ext cx="547824" cy="5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7"/>
          <p:cNvSpPr/>
          <p:nvPr/>
        </p:nvSpPr>
        <p:spPr>
          <a:xfrm>
            <a:off x="6895150" y="176325"/>
            <a:ext cx="2229600" cy="758100"/>
          </a:xfrm>
          <a:prstGeom prst="wedgeRoundRectCallout">
            <a:avLst>
              <a:gd name="adj1" fmla="val -31880"/>
              <a:gd name="adj2" fmla="val 99904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AutoNum type="arabicPeriod"/>
            </a:pPr>
            <a:r>
              <a:rPr lang="en" sz="1200" b="1">
                <a:solidFill>
                  <a:srgbClr val="B45F06"/>
                </a:solidFill>
              </a:rPr>
              <a:t>Enter credentials</a:t>
            </a:r>
            <a:endParaRPr sz="1200" b="1">
              <a:solidFill>
                <a:srgbClr val="B45F0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AutoNum type="arabicPeriod"/>
            </a:pPr>
            <a:r>
              <a:rPr lang="en" sz="1200" b="1">
                <a:solidFill>
                  <a:srgbClr val="B45F06"/>
                </a:solidFill>
              </a:rPr>
              <a:t>Approve scopes</a:t>
            </a:r>
            <a:endParaRPr sz="1200" b="1">
              <a:solidFill>
                <a:srgbClr val="B45F06"/>
              </a:solidFill>
            </a:endParaRPr>
          </a:p>
        </p:txBody>
      </p:sp>
      <p:cxnSp>
        <p:nvCxnSpPr>
          <p:cNvPr id="310" name="Google Shape;310;p57"/>
          <p:cNvCxnSpPr/>
          <p:nvPr/>
        </p:nvCxnSpPr>
        <p:spPr>
          <a:xfrm rot="10800000" flipH="1">
            <a:off x="3222225" y="1346900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1" name="Google Shape;311;p57"/>
          <p:cNvSpPr txBox="1"/>
          <p:nvPr/>
        </p:nvSpPr>
        <p:spPr>
          <a:xfrm>
            <a:off x="1380925" y="1265400"/>
            <a:ext cx="313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Authorize User</a:t>
            </a:r>
            <a:endParaRPr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Request “Post on Wall” Scope</a:t>
            </a:r>
            <a:endParaRPr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Request “View Friends List” Scope</a:t>
            </a:r>
            <a:endParaRPr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317" name="Google Shape;317;p58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Client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“Candy Crush”</a:t>
            </a:r>
            <a:endParaRPr sz="1200"/>
          </a:p>
        </p:txBody>
      </p:sp>
      <p:sp>
        <p:nvSpPr>
          <p:cNvPr id="318" name="Google Shape;318;p58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319" name="Google Shape;319;p58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2799775"/>
            <a:ext cx="547824" cy="54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8"/>
          <p:cNvCxnSpPr/>
          <p:nvPr/>
        </p:nvCxnSpPr>
        <p:spPr>
          <a:xfrm rot="10800000" flipH="1">
            <a:off x="3222225" y="1346900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2" name="Google Shape;322;p58"/>
          <p:cNvSpPr txBox="1"/>
          <p:nvPr/>
        </p:nvSpPr>
        <p:spPr>
          <a:xfrm>
            <a:off x="1858004" y="866713"/>
            <a:ext cx="313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Authorize User</a:t>
            </a:r>
            <a:endParaRPr sz="1200" dirty="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Request “Post on Wall” Scope</a:t>
            </a:r>
            <a:endParaRPr sz="1200" dirty="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Request “View Friends List” Scope</a:t>
            </a:r>
            <a:endParaRPr sz="1200" dirty="0">
              <a:solidFill>
                <a:srgbClr val="CCCCCC"/>
              </a:solidFill>
            </a:endParaRPr>
          </a:p>
        </p:txBody>
      </p:sp>
      <p:cxnSp>
        <p:nvCxnSpPr>
          <p:cNvPr id="323" name="Google Shape;323;p58"/>
          <p:cNvCxnSpPr/>
          <p:nvPr/>
        </p:nvCxnSpPr>
        <p:spPr>
          <a:xfrm rot="10800000" flipH="1">
            <a:off x="3255113" y="1710275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4" name="Google Shape;324;p58"/>
          <p:cNvSpPr/>
          <p:nvPr/>
        </p:nvSpPr>
        <p:spPr>
          <a:xfrm>
            <a:off x="637700" y="1590825"/>
            <a:ext cx="2229600" cy="758100"/>
          </a:xfrm>
          <a:prstGeom prst="wedgeRoundRectCallout">
            <a:avLst>
              <a:gd name="adj1" fmla="val -25267"/>
              <a:gd name="adj2" fmla="val 103779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45F06"/>
                </a:solidFill>
              </a:rPr>
              <a:t>Cool, let’s play!</a:t>
            </a:r>
            <a:endParaRPr sz="1200" b="1">
              <a:solidFill>
                <a:srgbClr val="B45F06"/>
              </a:solidFill>
            </a:endParaRPr>
          </a:p>
        </p:txBody>
      </p:sp>
      <p:sp>
        <p:nvSpPr>
          <p:cNvPr id="325" name="Google Shape;325;p58"/>
          <p:cNvSpPr txBox="1"/>
          <p:nvPr/>
        </p:nvSpPr>
        <p:spPr>
          <a:xfrm>
            <a:off x="4420975" y="2315500"/>
            <a:ext cx="1903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 Token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331" name="Google Shape;331;p59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Client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“Candy Crush”</a:t>
            </a:r>
            <a:endParaRPr sz="1200"/>
          </a:p>
        </p:txBody>
      </p:sp>
      <p:sp>
        <p:nvSpPr>
          <p:cNvPr id="332" name="Google Shape;332;p59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333" name="Google Shape;333;p59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2799775"/>
            <a:ext cx="547824" cy="54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59"/>
          <p:cNvCxnSpPr/>
          <p:nvPr/>
        </p:nvCxnSpPr>
        <p:spPr>
          <a:xfrm rot="10800000" flipH="1">
            <a:off x="3222225" y="1346900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6" name="Google Shape;336;p59"/>
          <p:cNvSpPr txBox="1"/>
          <p:nvPr/>
        </p:nvSpPr>
        <p:spPr>
          <a:xfrm>
            <a:off x="1380925" y="1265400"/>
            <a:ext cx="313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Authorize User</a:t>
            </a:r>
            <a:endParaRPr sz="1200" dirty="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Request “Post on Wall” Scope</a:t>
            </a:r>
            <a:endParaRPr sz="1200" dirty="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Request “View Friends List” Scope</a:t>
            </a:r>
            <a:endParaRPr sz="1200" dirty="0">
              <a:solidFill>
                <a:srgbClr val="CCCCCC"/>
              </a:solidFill>
            </a:endParaRPr>
          </a:p>
        </p:txBody>
      </p:sp>
      <p:cxnSp>
        <p:nvCxnSpPr>
          <p:cNvPr id="337" name="Google Shape;337;p59"/>
          <p:cNvCxnSpPr/>
          <p:nvPr/>
        </p:nvCxnSpPr>
        <p:spPr>
          <a:xfrm rot="10800000" flipH="1">
            <a:off x="3255113" y="1710275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38" name="Google Shape;338;p59"/>
          <p:cNvSpPr txBox="1"/>
          <p:nvPr/>
        </p:nvSpPr>
        <p:spPr>
          <a:xfrm>
            <a:off x="4420975" y="2315500"/>
            <a:ext cx="1903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Access Token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339" name="Google Shape;339;p59"/>
          <p:cNvCxnSpPr/>
          <p:nvPr/>
        </p:nvCxnSpPr>
        <p:spPr>
          <a:xfrm rot="10800000">
            <a:off x="3402750" y="3347650"/>
            <a:ext cx="2447100" cy="25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40" name="Google Shape;340;p59"/>
          <p:cNvSpPr txBox="1"/>
          <p:nvPr/>
        </p:nvSpPr>
        <p:spPr>
          <a:xfrm>
            <a:off x="3048575" y="3541950"/>
            <a:ext cx="1903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Provide Token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Bother Everyone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</a:t>
            </a:r>
            <a:r>
              <a:rPr lang="en-CA">
                <a:hlinkClick r:id="rId2"/>
              </a:rPr>
              <a:t>/2019-10%20PHSA</a:t>
            </a:r>
            <a:endParaRPr lang="en-CA" dirty="0">
              <a:highlight>
                <a:srgbClr val="FFFF00"/>
              </a:highlight>
            </a:endParaRPr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</a:p>
          <a:p>
            <a:r>
              <a:rPr lang="en-US" dirty="0"/>
              <a:t>Credit hereby given to James Agnew &amp; Josh Mandel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3277015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Auth Concepts: The Triangle</a:t>
            </a:r>
          </a:p>
        </p:txBody>
      </p:sp>
      <p:sp>
        <p:nvSpPr>
          <p:cNvPr id="346" name="Google Shape;346;p60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Client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“Candy Crush”</a:t>
            </a:r>
            <a:endParaRPr sz="1200"/>
          </a:p>
        </p:txBody>
      </p:sp>
      <p:sp>
        <p:nvSpPr>
          <p:cNvPr id="347" name="Google Shape;347;p60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The Authorization Server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FB OAuth2 Service</a:t>
            </a:r>
            <a:endParaRPr sz="1200" dirty="0"/>
          </a:p>
        </p:txBody>
      </p:sp>
      <p:sp>
        <p:nvSpPr>
          <p:cNvPr id="348" name="Google Shape;348;p60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pic>
        <p:nvPicPr>
          <p:cNvPr id="349" name="Google Shape;3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2799775"/>
            <a:ext cx="547824" cy="54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60"/>
          <p:cNvCxnSpPr/>
          <p:nvPr/>
        </p:nvCxnSpPr>
        <p:spPr>
          <a:xfrm rot="10800000" flipH="1">
            <a:off x="3222225" y="1346900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1" name="Google Shape;351;p60"/>
          <p:cNvSpPr txBox="1"/>
          <p:nvPr/>
        </p:nvSpPr>
        <p:spPr>
          <a:xfrm>
            <a:off x="1380925" y="1265400"/>
            <a:ext cx="313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Authorize User</a:t>
            </a:r>
            <a:endParaRPr sz="120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Request “Post on Wall” Scope</a:t>
            </a:r>
            <a:endParaRPr sz="120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Request “View Friends List” Scope</a:t>
            </a:r>
            <a:endParaRPr sz="1200">
              <a:solidFill>
                <a:srgbClr val="CCCCCC"/>
              </a:solidFill>
            </a:endParaRPr>
          </a:p>
        </p:txBody>
      </p:sp>
      <p:cxnSp>
        <p:nvCxnSpPr>
          <p:cNvPr id="352" name="Google Shape;352;p60"/>
          <p:cNvCxnSpPr/>
          <p:nvPr/>
        </p:nvCxnSpPr>
        <p:spPr>
          <a:xfrm rot="10800000" flipH="1">
            <a:off x="3255113" y="1710275"/>
            <a:ext cx="2714100" cy="1155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53" name="Google Shape;353;p60"/>
          <p:cNvSpPr txBox="1"/>
          <p:nvPr/>
        </p:nvSpPr>
        <p:spPr>
          <a:xfrm>
            <a:off x="4420975" y="2315500"/>
            <a:ext cx="1903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</a:rPr>
              <a:t>Access Token</a:t>
            </a:r>
            <a:endParaRPr sz="1200" dirty="0">
              <a:solidFill>
                <a:srgbClr val="CCCCCC"/>
              </a:solidFill>
            </a:endParaRPr>
          </a:p>
        </p:txBody>
      </p:sp>
      <p:cxnSp>
        <p:nvCxnSpPr>
          <p:cNvPr id="354" name="Google Shape;354;p60"/>
          <p:cNvCxnSpPr/>
          <p:nvPr/>
        </p:nvCxnSpPr>
        <p:spPr>
          <a:xfrm rot="10800000">
            <a:off x="3402750" y="3347650"/>
            <a:ext cx="2447100" cy="25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55" name="Google Shape;355;p60"/>
          <p:cNvSpPr txBox="1"/>
          <p:nvPr/>
        </p:nvSpPr>
        <p:spPr>
          <a:xfrm>
            <a:off x="3048575" y="3541950"/>
            <a:ext cx="1903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Provide Token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Bother Everyone</a:t>
            </a:r>
            <a:endParaRPr sz="1200"/>
          </a:p>
        </p:txBody>
      </p:sp>
      <p:sp>
        <p:nvSpPr>
          <p:cNvPr id="356" name="Google Shape;356;p60"/>
          <p:cNvSpPr/>
          <p:nvPr/>
        </p:nvSpPr>
        <p:spPr>
          <a:xfrm>
            <a:off x="2349500" y="1001025"/>
            <a:ext cx="5677200" cy="1506300"/>
          </a:xfrm>
          <a:prstGeom prst="wedgeRoundRectCallout">
            <a:avLst>
              <a:gd name="adj1" fmla="val -12584"/>
              <a:gd name="adj2" fmla="val 107296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45F06"/>
                </a:solidFill>
              </a:rPr>
              <a:t>POST /api/r2/wall</a:t>
            </a:r>
            <a:endParaRPr sz="12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45F06"/>
                </a:solidFill>
              </a:rPr>
              <a:t>Authorization: Bearer svps90hw34p9hsfg0phschOOIYi</a:t>
            </a:r>
            <a:endParaRPr sz="12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45F06"/>
                </a:solidFill>
              </a:rPr>
              <a:t>Content-Type: application/json</a:t>
            </a:r>
            <a:endParaRPr sz="12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45F06"/>
                </a:solidFill>
              </a:rPr>
              <a:t>{“post”: “James is inviting you to play candy crush”}</a:t>
            </a:r>
            <a:endParaRPr sz="1200" b="1" dirty="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OAuth2 Gotchas</a:t>
            </a:r>
          </a:p>
        </p:txBody>
      </p:sp>
      <p:sp>
        <p:nvSpPr>
          <p:cNvPr id="371" name="Google Shape;371;p61"/>
          <p:cNvSpPr txBox="1">
            <a:spLocks noGrp="1"/>
          </p:cNvSpPr>
          <p:nvPr>
            <p:ph type="body" idx="4294967295"/>
          </p:nvPr>
        </p:nvSpPr>
        <p:spPr>
          <a:xfrm>
            <a:off x="0" y="895350"/>
            <a:ext cx="4389438" cy="89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A86E8"/>
                </a:solidFill>
              </a:rPr>
              <a:t>Link from </a:t>
            </a:r>
            <a:r>
              <a:rPr lang="en" sz="2400" b="1">
                <a:solidFill>
                  <a:srgbClr val="000000"/>
                </a:solidFill>
              </a:rPr>
              <a:t>AS←→RO</a:t>
            </a:r>
            <a:r>
              <a:rPr lang="en" sz="2400" b="1">
                <a:solidFill>
                  <a:srgbClr val="4A86E8"/>
                </a:solidFill>
              </a:rPr>
              <a:t> is undefined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The Client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3" name="Google Shape;363;p61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364" name="Google Shape;364;p61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cxnSp>
        <p:nvCxnSpPr>
          <p:cNvPr id="365" name="Google Shape;365;p61"/>
          <p:cNvCxnSpPr/>
          <p:nvPr/>
        </p:nvCxnSpPr>
        <p:spPr>
          <a:xfrm rot="10800000" flipH="1">
            <a:off x="3289350" y="1639400"/>
            <a:ext cx="2622900" cy="8535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6" name="Google Shape;366;p61"/>
          <p:cNvCxnSpPr/>
          <p:nvPr/>
        </p:nvCxnSpPr>
        <p:spPr>
          <a:xfrm>
            <a:off x="3289350" y="3269675"/>
            <a:ext cx="2608500" cy="3021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7" name="Google Shape;367;p61"/>
          <p:cNvCxnSpPr/>
          <p:nvPr/>
        </p:nvCxnSpPr>
        <p:spPr>
          <a:xfrm flipH="1">
            <a:off x="6593050" y="2241875"/>
            <a:ext cx="28800" cy="70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8" name="Google Shape;368;p61"/>
          <p:cNvSpPr txBox="1"/>
          <p:nvPr/>
        </p:nvSpPr>
        <p:spPr>
          <a:xfrm>
            <a:off x="6621850" y="2448375"/>
            <a:ext cx="22647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Implied but not specified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69" name="Google Shape;369;p61"/>
          <p:cNvSpPr txBox="1"/>
          <p:nvPr/>
        </p:nvSpPr>
        <p:spPr>
          <a:xfrm>
            <a:off x="3657150" y="2126175"/>
            <a:ext cx="2133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Explicitly Described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370" name="Google Shape;370;p61"/>
          <p:cNvSpPr txBox="1"/>
          <p:nvPr/>
        </p:nvSpPr>
        <p:spPr>
          <a:xfrm>
            <a:off x="3705225" y="2976175"/>
            <a:ext cx="1775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Explicitly Described</a:t>
            </a:r>
            <a:endParaRPr sz="12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Gotchas</a:t>
            </a:r>
          </a:p>
        </p:txBody>
      </p:sp>
      <p:sp>
        <p:nvSpPr>
          <p:cNvPr id="381" name="Google Shape;381;p62"/>
          <p:cNvSpPr txBox="1">
            <a:spLocks noGrp="1"/>
          </p:cNvSpPr>
          <p:nvPr>
            <p:ph type="body" idx="4294967295"/>
          </p:nvPr>
        </p:nvSpPr>
        <p:spPr>
          <a:xfrm>
            <a:off x="0" y="895350"/>
            <a:ext cx="5146675" cy="89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4A86E8"/>
                </a:solidFill>
              </a:rPr>
              <a:t>Scopes are about what the </a:t>
            </a:r>
            <a:r>
              <a:rPr lang="en" sz="1600" b="1">
                <a:solidFill>
                  <a:srgbClr val="980000"/>
                </a:solidFill>
              </a:rPr>
              <a:t>app</a:t>
            </a:r>
            <a:r>
              <a:rPr lang="en" sz="1600" b="1">
                <a:solidFill>
                  <a:srgbClr val="4A86E8"/>
                </a:solidFill>
              </a:rPr>
              <a:t> can do, not what the </a:t>
            </a:r>
            <a:r>
              <a:rPr lang="en" sz="1600" b="1">
                <a:solidFill>
                  <a:srgbClr val="980000"/>
                </a:solidFill>
              </a:rPr>
              <a:t>user</a:t>
            </a:r>
            <a:r>
              <a:rPr lang="en" sz="1600" b="1">
                <a:solidFill>
                  <a:srgbClr val="4A86E8"/>
                </a:solidFill>
              </a:rPr>
              <a:t> can do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1558350" y="2507275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The Client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8" name="Google Shape;378;p62"/>
          <p:cNvSpPr/>
          <p:nvPr/>
        </p:nvSpPr>
        <p:spPr>
          <a:xfrm>
            <a:off x="6093375" y="10869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Authorization Server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OAuth2 Service</a:t>
            </a:r>
            <a:endParaRPr sz="1200"/>
          </a:p>
        </p:txBody>
      </p:sp>
      <p:sp>
        <p:nvSpPr>
          <p:cNvPr id="379" name="Google Shape;379;p62"/>
          <p:cNvSpPr/>
          <p:nvPr/>
        </p:nvSpPr>
        <p:spPr>
          <a:xfrm>
            <a:off x="6030000" y="3042225"/>
            <a:ext cx="17751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The Resource Owner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FB Data APIs</a:t>
            </a:r>
            <a:endParaRPr sz="1200"/>
          </a:p>
        </p:txBody>
      </p:sp>
      <p:cxnSp>
        <p:nvCxnSpPr>
          <p:cNvPr id="380" name="Google Shape;380;p62"/>
          <p:cNvCxnSpPr/>
          <p:nvPr/>
        </p:nvCxnSpPr>
        <p:spPr>
          <a:xfrm>
            <a:off x="3289350" y="3269675"/>
            <a:ext cx="2608500" cy="3021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82" name="Google Shape;382;p62"/>
          <p:cNvSpPr txBox="1"/>
          <p:nvPr/>
        </p:nvSpPr>
        <p:spPr>
          <a:xfrm>
            <a:off x="3720750" y="2818850"/>
            <a:ext cx="2177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this token, post on James’ timeline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→ OpenID Connect</a:t>
            </a:r>
          </a:p>
        </p:txBody>
      </p:sp>
      <p:sp>
        <p:nvSpPr>
          <p:cNvPr id="388" name="Google Shape;388;p63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OIDC is a profile of OAuth2</a:t>
            </a:r>
          </a:p>
          <a:p>
            <a:pPr lvl="0"/>
            <a:r>
              <a:rPr lang="en-CA"/>
              <a:t>Access tokens are JSON Web Tokens (JWTs)</a:t>
            </a:r>
          </a:p>
          <a:p>
            <a:pPr lvl="0"/>
            <a:r>
              <a:rPr lang="en-CA"/>
              <a:t>An additional token “ID Token” is also returned from authorization server containing identity information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→ OpenID Connect → SMART</a:t>
            </a:r>
          </a:p>
        </p:txBody>
      </p:sp>
      <p:sp>
        <p:nvSpPr>
          <p:cNvPr id="394" name="Google Shape;394;p64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sz="1800" dirty="0"/>
              <a:t>SMART is a profile of OpenID Connect</a:t>
            </a:r>
          </a:p>
          <a:p>
            <a:pPr lvl="0"/>
            <a:r>
              <a:rPr lang="en-CA" sz="1800" dirty="0"/>
              <a:t>SMART specifies a set of scopes for healthcare</a:t>
            </a:r>
          </a:p>
          <a:p>
            <a:pPr lvl="0"/>
            <a:r>
              <a:rPr lang="en-CA" sz="1800" dirty="0"/>
              <a:t>Access to data is the primary use case:</a:t>
            </a:r>
          </a:p>
          <a:p>
            <a:pPr lvl="1"/>
            <a:r>
              <a:rPr lang="en-CA" sz="1600" dirty="0"/>
              <a:t>“patient/*.read” : Read any data for the current patient</a:t>
            </a:r>
          </a:p>
          <a:p>
            <a:pPr lvl="2"/>
            <a:r>
              <a:rPr lang="en-CA" sz="1600" dirty="0"/>
              <a:t>“patient/</a:t>
            </a:r>
            <a:r>
              <a:rPr lang="en-CA" sz="1600" dirty="0" err="1"/>
              <a:t>Observation.read</a:t>
            </a:r>
            <a:r>
              <a:rPr lang="en-CA" sz="1600" dirty="0"/>
              <a:t>” : Read any observation for the current patient</a:t>
            </a:r>
          </a:p>
          <a:p>
            <a:pPr lvl="1"/>
            <a:r>
              <a:rPr lang="en-CA" sz="1600" dirty="0"/>
              <a:t>“patient/*.write” : Write any data for the current patient</a:t>
            </a:r>
          </a:p>
          <a:p>
            <a:pPr lvl="1"/>
            <a:r>
              <a:rPr lang="en-CA" sz="1600" dirty="0"/>
              <a:t>“user/*.read” : Read any data the user has access to</a:t>
            </a:r>
          </a:p>
        </p:txBody>
      </p:sp>
      <p:pic>
        <p:nvPicPr>
          <p:cNvPr id="395" name="Google Shape;3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75" y="3630650"/>
            <a:ext cx="5048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→ OpenID Connect → SMART</a:t>
            </a:r>
          </a:p>
        </p:txBody>
      </p:sp>
      <p:sp>
        <p:nvSpPr>
          <p:cNvPr id="400" name="Google Shape;400;p65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Use Cases: Launch Clinician App at Hospital</a:t>
            </a:r>
          </a:p>
          <a:p>
            <a:pPr lvl="0"/>
            <a:r>
              <a:rPr lang="en-CA"/>
              <a:t>Launch a clinician-facing application in an EHR</a:t>
            </a:r>
          </a:p>
        </p:txBody>
      </p:sp>
      <p:sp>
        <p:nvSpPr>
          <p:cNvPr id="402" name="Google Shape;402;p65"/>
          <p:cNvSpPr/>
          <p:nvPr/>
        </p:nvSpPr>
        <p:spPr>
          <a:xfrm>
            <a:off x="1587125" y="2756600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Client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(BC app)</a:t>
            </a:r>
            <a:endParaRPr sz="1400" dirty="0"/>
          </a:p>
        </p:txBody>
      </p:sp>
      <p:sp>
        <p:nvSpPr>
          <p:cNvPr id="403" name="Google Shape;403;p65"/>
          <p:cNvSpPr/>
          <p:nvPr/>
        </p:nvSpPr>
        <p:spPr>
          <a:xfrm>
            <a:off x="5946100" y="240555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Authorization Server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-CA" sz="1400" dirty="0"/>
              <a:t>your EMR)</a:t>
            </a:r>
            <a:endParaRPr sz="1400" dirty="0"/>
          </a:p>
        </p:txBody>
      </p:sp>
      <p:sp>
        <p:nvSpPr>
          <p:cNvPr id="404" name="Google Shape;404;p65"/>
          <p:cNvSpPr/>
          <p:nvPr/>
        </p:nvSpPr>
        <p:spPr>
          <a:xfrm>
            <a:off x="5946100" y="325545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Resource Server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-CA" sz="1400" dirty="0"/>
              <a:t>your EMR</a:t>
            </a:r>
            <a:r>
              <a:rPr lang="en" sz="1400" dirty="0"/>
              <a:t>)</a:t>
            </a:r>
            <a:endParaRPr sz="1400" dirty="0"/>
          </a:p>
        </p:txBody>
      </p:sp>
      <p:cxnSp>
        <p:nvCxnSpPr>
          <p:cNvPr id="405" name="Google Shape;405;p65"/>
          <p:cNvCxnSpPr/>
          <p:nvPr/>
        </p:nvCxnSpPr>
        <p:spPr>
          <a:xfrm flipH="1">
            <a:off x="3265300" y="2830500"/>
            <a:ext cx="2680800" cy="30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6" name="Google Shape;406;p65"/>
          <p:cNvCxnSpPr/>
          <p:nvPr/>
        </p:nvCxnSpPr>
        <p:spPr>
          <a:xfrm>
            <a:off x="3159725" y="3682950"/>
            <a:ext cx="25941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07" name="Google Shape;407;p65"/>
          <p:cNvSpPr txBox="1"/>
          <p:nvPr/>
        </p:nvSpPr>
        <p:spPr>
          <a:xfrm>
            <a:off x="3505125" y="2622375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Access Token</a:t>
            </a:r>
            <a:endParaRPr sz="1400"/>
          </a:p>
        </p:txBody>
      </p:sp>
      <p:sp>
        <p:nvSpPr>
          <p:cNvPr id="408" name="Google Shape;408;p65"/>
          <p:cNvSpPr txBox="1"/>
          <p:nvPr/>
        </p:nvSpPr>
        <p:spPr>
          <a:xfrm>
            <a:off x="3840850" y="3378150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Data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→ OpenID Connect → SMART</a:t>
            </a:r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Use Cases: Launch Patient App at Hospital</a:t>
            </a:r>
          </a:p>
          <a:p>
            <a:pPr lvl="0"/>
            <a:r>
              <a:rPr lang="en-CA"/>
              <a:t>Launch a patient-facing application from a Patient Portal</a:t>
            </a:r>
          </a:p>
        </p:txBody>
      </p:sp>
      <p:sp>
        <p:nvSpPr>
          <p:cNvPr id="415" name="Google Shape;415;p66"/>
          <p:cNvSpPr/>
          <p:nvPr/>
        </p:nvSpPr>
        <p:spPr>
          <a:xfrm>
            <a:off x="1587125" y="2756600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The Client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16" name="Google Shape;416;p66"/>
          <p:cNvSpPr/>
          <p:nvPr/>
        </p:nvSpPr>
        <p:spPr>
          <a:xfrm>
            <a:off x="5946100" y="220895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Patient Portal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e.g. Epic MyChart</a:t>
            </a:r>
            <a:endParaRPr sz="1400" dirty="0"/>
          </a:p>
        </p:txBody>
      </p:sp>
      <p:sp>
        <p:nvSpPr>
          <p:cNvPr id="417" name="Google Shape;417;p66"/>
          <p:cNvSpPr/>
          <p:nvPr/>
        </p:nvSpPr>
        <p:spPr>
          <a:xfrm>
            <a:off x="5946100" y="325545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Resource Server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e.g. Epic APIs</a:t>
            </a:r>
            <a:endParaRPr sz="1400"/>
          </a:p>
        </p:txBody>
      </p:sp>
      <p:cxnSp>
        <p:nvCxnSpPr>
          <p:cNvPr id="418" name="Google Shape;418;p66"/>
          <p:cNvCxnSpPr/>
          <p:nvPr/>
        </p:nvCxnSpPr>
        <p:spPr>
          <a:xfrm flipH="1">
            <a:off x="3265300" y="2830500"/>
            <a:ext cx="2680800" cy="30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9" name="Google Shape;419;p66"/>
          <p:cNvCxnSpPr/>
          <p:nvPr/>
        </p:nvCxnSpPr>
        <p:spPr>
          <a:xfrm>
            <a:off x="3159725" y="3682950"/>
            <a:ext cx="25941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20" name="Google Shape;420;p66"/>
          <p:cNvSpPr txBox="1"/>
          <p:nvPr/>
        </p:nvSpPr>
        <p:spPr>
          <a:xfrm>
            <a:off x="3505125" y="2622375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Access Token</a:t>
            </a:r>
            <a:endParaRPr sz="1400"/>
          </a:p>
        </p:txBody>
      </p:sp>
      <p:sp>
        <p:nvSpPr>
          <p:cNvPr id="421" name="Google Shape;421;p66"/>
          <p:cNvSpPr txBox="1"/>
          <p:nvPr/>
        </p:nvSpPr>
        <p:spPr>
          <a:xfrm>
            <a:off x="3840850" y="3378150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Data</a:t>
            </a:r>
            <a:endParaRPr sz="1400"/>
          </a:p>
        </p:txBody>
      </p:sp>
      <p:pic>
        <p:nvPicPr>
          <p:cNvPr id="422" name="Google Shape;422;p66"/>
          <p:cNvPicPr preferRelativeResize="0"/>
          <p:nvPr/>
        </p:nvPicPr>
        <p:blipFill rotWithShape="1">
          <a:blip r:embed="rId3">
            <a:alphaModFix/>
          </a:blip>
          <a:srcRect l="21890" r="20760"/>
          <a:stretch/>
        </p:blipFill>
        <p:spPr>
          <a:xfrm>
            <a:off x="1318600" y="2527875"/>
            <a:ext cx="503474" cy="4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→ OpenID Connect → SMART</a:t>
            </a:r>
          </a:p>
        </p:txBody>
      </p:sp>
      <p:sp>
        <p:nvSpPr>
          <p:cNvPr id="427" name="Google Shape;427;p67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Use Cases: Launch Consumer App in Ontario</a:t>
            </a:r>
          </a:p>
          <a:p>
            <a:pPr lvl="0"/>
            <a:r>
              <a:rPr lang="en-CA"/>
              <a:t>The “Canadian approach” is a potential advantage for us if we can figure out the identity problem</a:t>
            </a:r>
          </a:p>
        </p:txBody>
      </p:sp>
      <p:sp>
        <p:nvSpPr>
          <p:cNvPr id="429" name="Google Shape;429;p67"/>
          <p:cNvSpPr/>
          <p:nvPr/>
        </p:nvSpPr>
        <p:spPr>
          <a:xfrm>
            <a:off x="1543975" y="2991550"/>
            <a:ext cx="1572600" cy="10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The Client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0" name="Google Shape;430;p67"/>
          <p:cNvSpPr/>
          <p:nvPr/>
        </p:nvSpPr>
        <p:spPr>
          <a:xfrm>
            <a:off x="5902950" y="244390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Unknown Identity Provider?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1" name="Google Shape;431;p67"/>
          <p:cNvSpPr/>
          <p:nvPr/>
        </p:nvSpPr>
        <p:spPr>
          <a:xfrm>
            <a:off x="5902950" y="3490400"/>
            <a:ext cx="2038800" cy="8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Consumer Health Gateway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OLIS, DHDR, DHIR</a:t>
            </a:r>
            <a:endParaRPr sz="1400"/>
          </a:p>
        </p:txBody>
      </p:sp>
      <p:cxnSp>
        <p:nvCxnSpPr>
          <p:cNvPr id="432" name="Google Shape;432;p67"/>
          <p:cNvCxnSpPr/>
          <p:nvPr/>
        </p:nvCxnSpPr>
        <p:spPr>
          <a:xfrm flipH="1">
            <a:off x="3222150" y="3065450"/>
            <a:ext cx="2680800" cy="30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3" name="Google Shape;433;p67"/>
          <p:cNvCxnSpPr/>
          <p:nvPr/>
        </p:nvCxnSpPr>
        <p:spPr>
          <a:xfrm>
            <a:off x="3116575" y="3917900"/>
            <a:ext cx="25941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67"/>
          <p:cNvSpPr txBox="1"/>
          <p:nvPr/>
        </p:nvSpPr>
        <p:spPr>
          <a:xfrm>
            <a:off x="3461975" y="2857325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Access Token</a:t>
            </a:r>
            <a:endParaRPr sz="1400"/>
          </a:p>
        </p:txBody>
      </p:sp>
      <p:sp>
        <p:nvSpPr>
          <p:cNvPr id="435" name="Google Shape;435;p67"/>
          <p:cNvSpPr txBox="1"/>
          <p:nvPr/>
        </p:nvSpPr>
        <p:spPr>
          <a:xfrm>
            <a:off x="3797700" y="3613100"/>
            <a:ext cx="152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Data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OAuth2 Flows</a:t>
            </a:r>
          </a:p>
        </p:txBody>
      </p:sp>
      <p:sp>
        <p:nvSpPr>
          <p:cNvPr id="441" name="Google Shape;441;p68"/>
          <p:cNvSpPr txBox="1">
            <a:spLocks noGrp="1"/>
          </p:cNvSpPr>
          <p:nvPr>
            <p:ph type="body" sz="quarter" idx="13"/>
          </p:nvPr>
        </p:nvSpPr>
        <p:spPr>
          <a:xfrm>
            <a:off x="614364" y="1022360"/>
            <a:ext cx="8228883" cy="3098780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Implicit</a:t>
            </a:r>
          </a:p>
          <a:p>
            <a:pPr lvl="0"/>
            <a:r>
              <a:rPr lang="en-CA" dirty="0"/>
              <a:t>Client can’t “keep a secret”</a:t>
            </a:r>
          </a:p>
          <a:p>
            <a:pPr lvl="1"/>
            <a:r>
              <a:rPr lang="en-CA" dirty="0"/>
              <a:t>Single-page </a:t>
            </a:r>
            <a:r>
              <a:rPr lang="en-CA" dirty="0" err="1"/>
              <a:t>webapp</a:t>
            </a:r>
            <a:endParaRPr lang="en-CA" dirty="0"/>
          </a:p>
          <a:p>
            <a:pPr lvl="1"/>
            <a:r>
              <a:rPr lang="en-CA" dirty="0"/>
              <a:t>Mobile app on phone</a:t>
            </a:r>
          </a:p>
          <a:p>
            <a:pPr lvl="0"/>
            <a:r>
              <a:rPr lang="en-CA" dirty="0"/>
              <a:t>Active session access only</a:t>
            </a:r>
          </a:p>
        </p:txBody>
      </p:sp>
      <p:sp>
        <p:nvSpPr>
          <p:cNvPr id="442" name="Google Shape;442;p68"/>
          <p:cNvSpPr txBox="1">
            <a:spLocks noGrp="1"/>
          </p:cNvSpPr>
          <p:nvPr>
            <p:ph type="body" idx="4294967295"/>
          </p:nvPr>
        </p:nvSpPr>
        <p:spPr>
          <a:xfrm>
            <a:off x="4642038" y="801400"/>
            <a:ext cx="4501962" cy="3762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Aft>
                <a:spcPts val="0"/>
              </a:spcAft>
              <a:buNone/>
            </a:pPr>
            <a:r>
              <a:rPr lang="en" sz="2400" dirty="0"/>
              <a:t>Authorization Code</a:t>
            </a:r>
          </a:p>
          <a:p>
            <a:pPr>
              <a:spcAft>
                <a:spcPts val="0"/>
              </a:spcAft>
            </a:pPr>
            <a:r>
              <a:rPr lang="en" sz="2400" dirty="0">
                <a:solidFill>
                  <a:srgbClr val="000000"/>
                </a:solidFill>
              </a:rPr>
              <a:t>Client can “keep a secret”</a:t>
            </a:r>
          </a:p>
          <a:p>
            <a:pPr lvl="1">
              <a:spcAft>
                <a:spcPts val="0"/>
              </a:spcAft>
            </a:pPr>
            <a:r>
              <a:rPr lang="en" sz="2000" dirty="0">
                <a:solidFill>
                  <a:srgbClr val="000000"/>
                </a:solidFill>
              </a:rPr>
              <a:t>Application with a backend server component</a:t>
            </a:r>
          </a:p>
          <a:p>
            <a:pPr>
              <a:spcAft>
                <a:spcPts val="0"/>
              </a:spcAft>
            </a:pPr>
            <a:r>
              <a:rPr lang="en" sz="2400" dirty="0">
                <a:solidFill>
                  <a:srgbClr val="000000"/>
                </a:solidFill>
              </a:rPr>
              <a:t>Offline access possible with “refresh tokens”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443" name="Google Shape;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25" y="3308050"/>
            <a:ext cx="763326" cy="8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200" y="3304925"/>
            <a:ext cx="955650" cy="9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68"/>
          <p:cNvCxnSpPr/>
          <p:nvPr/>
        </p:nvCxnSpPr>
        <p:spPr>
          <a:xfrm rot="10800000">
            <a:off x="1697300" y="3782750"/>
            <a:ext cx="96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446" name="Google Shape;4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800" y="3354950"/>
            <a:ext cx="763325" cy="8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3725" y="3386450"/>
            <a:ext cx="955650" cy="9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68"/>
          <p:cNvCxnSpPr/>
          <p:nvPr/>
        </p:nvCxnSpPr>
        <p:spPr>
          <a:xfrm rot="10800000">
            <a:off x="5680875" y="3829650"/>
            <a:ext cx="96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449" name="Google Shape;44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000" y="3348188"/>
            <a:ext cx="869125" cy="86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68"/>
          <p:cNvCxnSpPr>
            <a:endCxn id="449" idx="3"/>
          </p:cNvCxnSpPr>
          <p:nvPr/>
        </p:nvCxnSpPr>
        <p:spPr>
          <a:xfrm rot="10800000">
            <a:off x="7557125" y="3782750"/>
            <a:ext cx="560700" cy="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OAuth Flows</a:t>
            </a:r>
          </a:p>
        </p:txBody>
      </p:sp>
      <p:sp>
        <p:nvSpPr>
          <p:cNvPr id="456" name="Google Shape;456;p69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Refresh Token</a:t>
            </a:r>
          </a:p>
          <a:p>
            <a:pPr lvl="0"/>
            <a:r>
              <a:rPr lang="en-CA"/>
              <a:t>Server accesses APIs in the background</a:t>
            </a:r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75" y="2922925"/>
            <a:ext cx="763326" cy="8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00" y="2954425"/>
            <a:ext cx="955650" cy="9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69"/>
          <p:cNvCxnSpPr/>
          <p:nvPr/>
        </p:nvCxnSpPr>
        <p:spPr>
          <a:xfrm rot="10800000">
            <a:off x="2648250" y="3397625"/>
            <a:ext cx="96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60" name="Google Shape;46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375" y="2916163"/>
            <a:ext cx="869125" cy="86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69"/>
          <p:cNvCxnSpPr>
            <a:endCxn id="460" idx="3"/>
          </p:cNvCxnSpPr>
          <p:nvPr/>
        </p:nvCxnSpPr>
        <p:spPr>
          <a:xfrm rot="10800000">
            <a:off x="4524500" y="3350725"/>
            <a:ext cx="560700" cy="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6A76-6BC5-47EA-89D1-00B743D5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089FE-ED64-418D-9D14-DAA8B6B51D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Quick background on FHIR?</a:t>
            </a:r>
          </a:p>
          <a:p>
            <a:r>
              <a:rPr lang="en-CA" dirty="0"/>
              <a:t>Business case for SMART – what it is, why it exists</a:t>
            </a:r>
          </a:p>
          <a:p>
            <a:r>
              <a:rPr lang="en-CA" dirty="0"/>
              <a:t>Technical walkthrough of how SMART on FHIR works</a:t>
            </a:r>
          </a:p>
          <a:p>
            <a:r>
              <a:rPr lang="en-CA" dirty="0"/>
              <a:t>Discussion of how building a SMART interface fits into the bigger picture for EHRs</a:t>
            </a:r>
          </a:p>
          <a:p>
            <a:r>
              <a:rPr lang="en-CA" dirty="0"/>
              <a:t>Resources available to help with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E7-0FA5-4D3E-8751-F656E87ACC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07124-A02A-45A8-998C-A30E2D7457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0212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 in 4 Easy Steps!</a:t>
            </a:r>
          </a:p>
        </p:txBody>
      </p:sp>
      <p:sp>
        <p:nvSpPr>
          <p:cNvPr id="478" name="Google Shape;478;p71"/>
          <p:cNvSpPr txBox="1">
            <a:spLocks noGrp="1"/>
          </p:cNvSpPr>
          <p:nvPr>
            <p:ph type="body" idx="4294967295"/>
          </p:nvPr>
        </p:nvSpPr>
        <p:spPr>
          <a:xfrm>
            <a:off x="0" y="952500"/>
            <a:ext cx="8521700" cy="361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A86E8"/>
                </a:solidFill>
              </a:rPr>
              <a:t>Client Fetches FHIR CapabilityStatement</a:t>
            </a:r>
            <a:endParaRPr sz="3000">
              <a:solidFill>
                <a:srgbClr val="4A86E8"/>
              </a:solidFill>
            </a:endParaRPr>
          </a:p>
          <a:p>
            <a:pPr marL="2743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79" name="Google Shape;479;p71"/>
          <p:cNvSpPr/>
          <p:nvPr/>
        </p:nvSpPr>
        <p:spPr>
          <a:xfrm>
            <a:off x="490750" y="1663675"/>
            <a:ext cx="81834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GET https://try.smilecdr.com:8000/metadata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0" name="Google Shape;4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00" y="2491725"/>
            <a:ext cx="5463301" cy="25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1"/>
          <p:cNvSpPr/>
          <p:nvPr/>
        </p:nvSpPr>
        <p:spPr>
          <a:xfrm>
            <a:off x="92275" y="2712300"/>
            <a:ext cx="1761600" cy="440400"/>
          </a:xfrm>
          <a:prstGeom prst="wedgeRectCallout">
            <a:avLst>
              <a:gd name="adj1" fmla="val 115723"/>
              <a:gd name="adj2" fmla="val 18334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Token Endpoint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(for system)</a:t>
            </a:r>
            <a:endParaRPr sz="1400" dirty="0"/>
          </a:p>
        </p:txBody>
      </p:sp>
      <p:sp>
        <p:nvSpPr>
          <p:cNvPr id="482" name="Google Shape;482;p71"/>
          <p:cNvSpPr/>
          <p:nvPr/>
        </p:nvSpPr>
        <p:spPr>
          <a:xfrm>
            <a:off x="92275" y="3405775"/>
            <a:ext cx="1761600" cy="440400"/>
          </a:xfrm>
          <a:prstGeom prst="wedgeRectCallout">
            <a:avLst>
              <a:gd name="adj1" fmla="val 114055"/>
              <a:gd name="adj2" fmla="val 13064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Authorize Endpoint (for user)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</a:t>
            </a:r>
          </a:p>
        </p:txBody>
      </p:sp>
      <p:sp>
        <p:nvSpPr>
          <p:cNvPr id="13" name="Google Shape;488;p72">
            <a:extLst>
              <a:ext uri="{FF2B5EF4-FFF2-40B4-BE49-F238E27FC236}">
                <a16:creationId xmlns:a16="http://schemas.microsoft.com/office/drawing/2014/main" id="{B3B8FE1B-C4AE-44A0-99FD-0946AE0B3E09}"/>
              </a:ext>
            </a:extLst>
          </p:cNvPr>
          <p:cNvSpPr txBox="1">
            <a:spLocks/>
          </p:cNvSpPr>
          <p:nvPr/>
        </p:nvSpPr>
        <p:spPr>
          <a:xfrm>
            <a:off x="423650" y="1219199"/>
            <a:ext cx="8229600" cy="334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Client App Navigates to Auth Server</a:t>
            </a:r>
            <a:endParaRPr lang="en-CA" sz="2000">
              <a:solidFill>
                <a:srgbClr val="4A86E8"/>
              </a:solidFill>
            </a:endParaRPr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https://try.smilecdr.com:9200/oauth/authorize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?client_id=openid_test_app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&amp;response_type=id_token token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&amp;scope=patient/*.read openid profile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&amp;redirect_uri=http://localhost:8080/index.html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</a:rPr>
              <a:t>&amp;nonce=dfw838or4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14" name="Google Shape;489;p72">
            <a:extLst>
              <a:ext uri="{FF2B5EF4-FFF2-40B4-BE49-F238E27FC236}">
                <a16:creationId xmlns:a16="http://schemas.microsoft.com/office/drawing/2014/main" id="{8D5FD45A-F695-40FC-A9A3-FDBE4E7F9A2E}"/>
              </a:ext>
            </a:extLst>
          </p:cNvPr>
          <p:cNvSpPr/>
          <p:nvPr/>
        </p:nvSpPr>
        <p:spPr>
          <a:xfrm>
            <a:off x="281050" y="1661849"/>
            <a:ext cx="1791000" cy="240926"/>
          </a:xfrm>
          <a:prstGeom prst="wedgeRectCallout">
            <a:avLst>
              <a:gd name="adj1" fmla="val 112064"/>
              <a:gd name="adj2" fmla="val 451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Authorize URL</a:t>
            </a:r>
            <a:endParaRPr sz="1200"/>
          </a:p>
        </p:txBody>
      </p:sp>
      <p:sp>
        <p:nvSpPr>
          <p:cNvPr id="15" name="Google Shape;490;p72">
            <a:extLst>
              <a:ext uri="{FF2B5EF4-FFF2-40B4-BE49-F238E27FC236}">
                <a16:creationId xmlns:a16="http://schemas.microsoft.com/office/drawing/2014/main" id="{350DAB07-254C-4252-92CA-CEAD317ADCBD}"/>
              </a:ext>
            </a:extLst>
          </p:cNvPr>
          <p:cNvSpPr/>
          <p:nvPr/>
        </p:nvSpPr>
        <p:spPr>
          <a:xfrm>
            <a:off x="613800" y="2145624"/>
            <a:ext cx="1791000" cy="240926"/>
          </a:xfrm>
          <a:prstGeom prst="wedgeRectCallout">
            <a:avLst>
              <a:gd name="adj1" fmla="val 92549"/>
              <a:gd name="adj2" fmla="val -311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Your client ID</a:t>
            </a:r>
            <a:endParaRPr sz="1200"/>
          </a:p>
        </p:txBody>
      </p:sp>
      <p:sp>
        <p:nvSpPr>
          <p:cNvPr id="16" name="Google Shape;491;p72">
            <a:extLst>
              <a:ext uri="{FF2B5EF4-FFF2-40B4-BE49-F238E27FC236}">
                <a16:creationId xmlns:a16="http://schemas.microsoft.com/office/drawing/2014/main" id="{F5F65EEA-78C9-4A8D-BE50-9E7133487B34}"/>
              </a:ext>
            </a:extLst>
          </p:cNvPr>
          <p:cNvSpPr/>
          <p:nvPr/>
        </p:nvSpPr>
        <p:spPr>
          <a:xfrm>
            <a:off x="191550" y="2488678"/>
            <a:ext cx="2010600" cy="370421"/>
          </a:xfrm>
          <a:prstGeom prst="wedgeRectCallout">
            <a:avLst>
              <a:gd name="adj1" fmla="val 99649"/>
              <a:gd name="adj2" fmla="val -485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“id_token token” indicates implicit flow</a:t>
            </a:r>
            <a:endParaRPr sz="1200"/>
          </a:p>
        </p:txBody>
      </p:sp>
      <p:sp>
        <p:nvSpPr>
          <p:cNvPr id="17" name="Google Shape;492;p72">
            <a:extLst>
              <a:ext uri="{FF2B5EF4-FFF2-40B4-BE49-F238E27FC236}">
                <a16:creationId xmlns:a16="http://schemas.microsoft.com/office/drawing/2014/main" id="{2172C724-25E8-4E0E-9776-E7B773EC2206}"/>
              </a:ext>
            </a:extLst>
          </p:cNvPr>
          <p:cNvSpPr/>
          <p:nvPr/>
        </p:nvSpPr>
        <p:spPr>
          <a:xfrm>
            <a:off x="504000" y="2985028"/>
            <a:ext cx="2010600" cy="370421"/>
          </a:xfrm>
          <a:prstGeom prst="wedgeRectCallout">
            <a:avLst>
              <a:gd name="adj1" fmla="val 86196"/>
              <a:gd name="adj2" fmla="val -9614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scopes are we requesting</a:t>
            </a:r>
            <a:endParaRPr sz="1200"/>
          </a:p>
        </p:txBody>
      </p:sp>
      <p:sp>
        <p:nvSpPr>
          <p:cNvPr id="18" name="Google Shape;493;p72">
            <a:extLst>
              <a:ext uri="{FF2B5EF4-FFF2-40B4-BE49-F238E27FC236}">
                <a16:creationId xmlns:a16="http://schemas.microsoft.com/office/drawing/2014/main" id="{9CD78ABB-2FDD-46A6-B845-170B034E94C8}"/>
              </a:ext>
            </a:extLst>
          </p:cNvPr>
          <p:cNvSpPr/>
          <p:nvPr/>
        </p:nvSpPr>
        <p:spPr>
          <a:xfrm>
            <a:off x="171250" y="3531703"/>
            <a:ext cx="2010600" cy="370421"/>
          </a:xfrm>
          <a:prstGeom prst="wedgeRectCallout">
            <a:avLst>
              <a:gd name="adj1" fmla="val 102328"/>
              <a:gd name="adj2" fmla="val -1615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do we return to?</a:t>
            </a:r>
            <a:endParaRPr sz="1200"/>
          </a:p>
        </p:txBody>
      </p:sp>
      <p:sp>
        <p:nvSpPr>
          <p:cNvPr id="19" name="Google Shape;494;p72">
            <a:extLst>
              <a:ext uri="{FF2B5EF4-FFF2-40B4-BE49-F238E27FC236}">
                <a16:creationId xmlns:a16="http://schemas.microsoft.com/office/drawing/2014/main" id="{D02B9D7E-0D98-42BA-B67D-180A5CE17112}"/>
              </a:ext>
            </a:extLst>
          </p:cNvPr>
          <p:cNvSpPr/>
          <p:nvPr/>
        </p:nvSpPr>
        <p:spPr>
          <a:xfrm>
            <a:off x="684350" y="4170678"/>
            <a:ext cx="2010600" cy="370421"/>
          </a:xfrm>
          <a:prstGeom prst="wedgeRectCallout">
            <a:avLst>
              <a:gd name="adj1" fmla="val 87448"/>
              <a:gd name="adj2" fmla="val -217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string to prevent replay attacks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</a:t>
            </a:r>
          </a:p>
        </p:txBody>
      </p:sp>
      <p:sp>
        <p:nvSpPr>
          <p:cNvPr id="500" name="Google Shape;500;p73"/>
          <p:cNvSpPr txBox="1">
            <a:spLocks noGrp="1"/>
          </p:cNvSpPr>
          <p:nvPr>
            <p:ph type="body" idx="4294967295"/>
          </p:nvPr>
        </p:nvSpPr>
        <p:spPr>
          <a:xfrm>
            <a:off x="0" y="952500"/>
            <a:ext cx="8521700" cy="361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A86E8"/>
                </a:solidFill>
              </a:rPr>
              <a:t>User Enters Credentials and Approves Scopes</a:t>
            </a:r>
            <a:endParaRPr sz="2800" b="1" dirty="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(username “</a:t>
            </a:r>
            <a:r>
              <a:rPr lang="en" sz="2000" dirty="0">
                <a:solidFill>
                  <a:srgbClr val="FF0000"/>
                </a:solidFill>
              </a:rPr>
              <a:t>test</a:t>
            </a:r>
            <a:r>
              <a:rPr lang="en" sz="2000" dirty="0">
                <a:solidFill>
                  <a:srgbClr val="000000"/>
                </a:solidFill>
              </a:rPr>
              <a:t>” password “</a:t>
            </a:r>
            <a:r>
              <a:rPr lang="en" sz="2000" dirty="0">
                <a:solidFill>
                  <a:srgbClr val="FF0000"/>
                </a:solidFill>
              </a:rPr>
              <a:t>test</a:t>
            </a:r>
            <a:r>
              <a:rPr lang="en" sz="2000" dirty="0">
                <a:solidFill>
                  <a:srgbClr val="000000"/>
                </a:solidFill>
              </a:rPr>
              <a:t>” for this example)</a:t>
            </a:r>
            <a:endParaRPr sz="20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800" dirty="0">
              <a:solidFill>
                <a:srgbClr val="000000"/>
              </a:solidFill>
            </a:endParaRPr>
          </a:p>
        </p:txBody>
      </p:sp>
      <p:pic>
        <p:nvPicPr>
          <p:cNvPr id="501" name="Google Shape;5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46" y="2145471"/>
            <a:ext cx="4257926" cy="2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</a:t>
            </a:r>
          </a:p>
        </p:txBody>
      </p:sp>
      <p:sp>
        <p:nvSpPr>
          <p:cNvPr id="11" name="Google Shape;507;p74">
            <a:extLst>
              <a:ext uri="{FF2B5EF4-FFF2-40B4-BE49-F238E27FC236}">
                <a16:creationId xmlns:a16="http://schemas.microsoft.com/office/drawing/2014/main" id="{73A1E5F5-B92F-4C1D-AD7B-590934B313F7}"/>
              </a:ext>
            </a:extLst>
          </p:cNvPr>
          <p:cNvSpPr txBox="1">
            <a:spLocks/>
          </p:cNvSpPr>
          <p:nvPr/>
        </p:nvSpPr>
        <p:spPr>
          <a:xfrm>
            <a:off x="423650" y="1139687"/>
            <a:ext cx="8229600" cy="342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User is Redirected Back</a:t>
            </a:r>
            <a:endParaRPr lang="en-CA" sz="2000">
              <a:solidFill>
                <a:srgbClr val="4A86E8"/>
              </a:solidFill>
            </a:endParaRPr>
          </a:p>
          <a:p>
            <a:pPr marL="32004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http://localhost:8080/index.html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#access_token=</a:t>
            </a:r>
            <a:r>
              <a:rPr lang="en-CA" sz="2000" u="sng">
                <a:solidFill>
                  <a:srgbClr val="FF0000"/>
                </a:solidFill>
                <a:hlinkClick r:id="rId3"/>
              </a:rPr>
              <a:t>eyJraWQiOiJzbWls</a:t>
            </a:r>
            <a:endParaRPr lang="en-CA" sz="2000">
              <a:solidFill>
                <a:srgbClr val="FF0000"/>
              </a:solidFill>
            </a:endParaRPr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&amp;token_type=access_token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&amp;expires_in=1864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&amp;id_token=eyJraWQiOiJzbWlsZWNkci1k</a:t>
            </a: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2" name="Google Shape;508;p74">
            <a:extLst>
              <a:ext uri="{FF2B5EF4-FFF2-40B4-BE49-F238E27FC236}">
                <a16:creationId xmlns:a16="http://schemas.microsoft.com/office/drawing/2014/main" id="{80729616-BD00-43C3-AB49-997884761CD0}"/>
              </a:ext>
            </a:extLst>
          </p:cNvPr>
          <p:cNvSpPr/>
          <p:nvPr/>
        </p:nvSpPr>
        <p:spPr>
          <a:xfrm>
            <a:off x="281050" y="1656129"/>
            <a:ext cx="1791000" cy="246645"/>
          </a:xfrm>
          <a:prstGeom prst="wedgeRectCallout">
            <a:avLst>
              <a:gd name="adj1" fmla="val 136039"/>
              <a:gd name="adj2" fmla="val 612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Redirect URI</a:t>
            </a:r>
            <a:endParaRPr sz="1200"/>
          </a:p>
        </p:txBody>
      </p:sp>
      <p:sp>
        <p:nvSpPr>
          <p:cNvPr id="13" name="Google Shape;509;p74">
            <a:extLst>
              <a:ext uri="{FF2B5EF4-FFF2-40B4-BE49-F238E27FC236}">
                <a16:creationId xmlns:a16="http://schemas.microsoft.com/office/drawing/2014/main" id="{EEFE9B2B-E18B-402B-ABBB-B2DBD352C052}"/>
              </a:ext>
            </a:extLst>
          </p:cNvPr>
          <p:cNvSpPr/>
          <p:nvPr/>
        </p:nvSpPr>
        <p:spPr>
          <a:xfrm>
            <a:off x="613800" y="2139904"/>
            <a:ext cx="1791000" cy="246645"/>
          </a:xfrm>
          <a:prstGeom prst="wedgeRectCallout">
            <a:avLst>
              <a:gd name="adj1" fmla="val 120962"/>
              <a:gd name="adj2" fmla="val -234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Access Token</a:t>
            </a:r>
            <a:endParaRPr sz="1200"/>
          </a:p>
        </p:txBody>
      </p:sp>
      <p:sp>
        <p:nvSpPr>
          <p:cNvPr id="14" name="Google Shape;510;p74">
            <a:extLst>
              <a:ext uri="{FF2B5EF4-FFF2-40B4-BE49-F238E27FC236}">
                <a16:creationId xmlns:a16="http://schemas.microsoft.com/office/drawing/2014/main" id="{7DD6646E-AD3A-48D3-B87D-2B95E6C8FBAA}"/>
              </a:ext>
            </a:extLst>
          </p:cNvPr>
          <p:cNvSpPr/>
          <p:nvPr/>
        </p:nvSpPr>
        <p:spPr>
          <a:xfrm>
            <a:off x="504000" y="2951136"/>
            <a:ext cx="2010600" cy="379214"/>
          </a:xfrm>
          <a:prstGeom prst="wedgeRectCallout">
            <a:avLst>
              <a:gd name="adj1" fmla="val 103382"/>
              <a:gd name="adj2" fmla="val -957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Expiry in seconds</a:t>
            </a:r>
            <a:endParaRPr sz="1200"/>
          </a:p>
        </p:txBody>
      </p:sp>
      <p:sp>
        <p:nvSpPr>
          <p:cNvPr id="15" name="Google Shape;511;p74">
            <a:extLst>
              <a:ext uri="{FF2B5EF4-FFF2-40B4-BE49-F238E27FC236}">
                <a16:creationId xmlns:a16="http://schemas.microsoft.com/office/drawing/2014/main" id="{4DF77072-ED33-437D-B897-7539AABF57CF}"/>
              </a:ext>
            </a:extLst>
          </p:cNvPr>
          <p:cNvSpPr/>
          <p:nvPr/>
        </p:nvSpPr>
        <p:spPr>
          <a:xfrm>
            <a:off x="504000" y="3660911"/>
            <a:ext cx="2010600" cy="379214"/>
          </a:xfrm>
          <a:prstGeom prst="wedgeRectCallout">
            <a:avLst>
              <a:gd name="adj1" fmla="val 105878"/>
              <a:gd name="adj2" fmla="val -1948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 Token (openid connect token)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</a:t>
            </a:r>
          </a:p>
        </p:txBody>
      </p:sp>
      <p:sp>
        <p:nvSpPr>
          <p:cNvPr id="517" name="Google Shape;517;p75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Token is Used for Data (FHIR) Services</a:t>
            </a:r>
          </a:p>
          <a:p>
            <a:pPr lvl="0"/>
            <a:r>
              <a:rPr lang="en-CA">
                <a:sym typeface="Courier New"/>
              </a:rPr>
              <a:t>GET Patient/123</a:t>
            </a:r>
          </a:p>
          <a:p>
            <a:pPr lvl="0"/>
            <a:r>
              <a:rPr lang="en-CA">
                <a:sym typeface="Courier New"/>
              </a:rPr>
              <a:t>Authorization: Bearer eyJraWQiOiJzbWls</a:t>
            </a:r>
          </a:p>
          <a:p>
            <a:pPr lvl="0"/>
            <a:r>
              <a:rPr lang="en-CA">
                <a:sym typeface="Courier New"/>
              </a:rPr>
              <a:t>Accept: application/fhir+json</a:t>
            </a:r>
          </a:p>
          <a:p>
            <a:pPr lvl="0"/>
            <a:endParaRPr lang="en-CA"/>
          </a:p>
          <a:p>
            <a:pPr lvl="0"/>
            <a:endParaRPr lang="en-CA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</a:t>
            </a:r>
          </a:p>
        </p:txBody>
      </p:sp>
      <p:sp>
        <p:nvSpPr>
          <p:cNvPr id="523" name="Google Shape;523;p76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Not Shown but Important</a:t>
            </a:r>
          </a:p>
          <a:p>
            <a:pPr lvl="0"/>
            <a:r>
              <a:rPr lang="en-CA"/>
              <a:t>Access and ID tokens are JWTs - You can decode them</a:t>
            </a:r>
          </a:p>
          <a:p>
            <a:pPr lvl="1"/>
            <a:r>
              <a:rPr lang="en-CA"/>
              <a:t>Access token will have information about expiry encoded in it</a:t>
            </a:r>
          </a:p>
          <a:p>
            <a:pPr lvl="1"/>
            <a:r>
              <a:rPr lang="en-CA"/>
              <a:t>ID Token will have profile information about the user encoded in it</a:t>
            </a:r>
          </a:p>
          <a:p>
            <a:pPr lvl="0"/>
            <a:r>
              <a:rPr lang="en-CA"/>
              <a:t>JWTs are signed - Signatures should be verified</a:t>
            </a:r>
          </a:p>
          <a:p>
            <a:pPr lvl="0"/>
            <a:r>
              <a:rPr lang="en-CA"/>
              <a:t>The nonce claim (in the ID token) should be checked</a:t>
            </a:r>
          </a:p>
          <a:p>
            <a:pPr lvl="0"/>
            <a:r>
              <a:rPr lang="en-CA"/>
              <a:t>Most importantly...</a:t>
            </a:r>
          </a:p>
          <a:p>
            <a:pPr lvl="0"/>
            <a:r>
              <a:rPr lang="en-CA"/>
              <a:t>Use a library! Lots are available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Authorization Code Flow</a:t>
            </a:r>
          </a:p>
        </p:txBody>
      </p:sp>
      <p:sp>
        <p:nvSpPr>
          <p:cNvPr id="13" name="Google Shape;529;p77">
            <a:extLst>
              <a:ext uri="{FF2B5EF4-FFF2-40B4-BE49-F238E27FC236}">
                <a16:creationId xmlns:a16="http://schemas.microsoft.com/office/drawing/2014/main" id="{1FB1DF94-4DBE-4C9C-A1E9-AB428E6F22EA}"/>
              </a:ext>
            </a:extLst>
          </p:cNvPr>
          <p:cNvSpPr txBox="1">
            <a:spLocks/>
          </p:cNvSpPr>
          <p:nvPr/>
        </p:nvSpPr>
        <p:spPr>
          <a:xfrm>
            <a:off x="423650" y="1159565"/>
            <a:ext cx="8229600" cy="3409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Client App Navigates to Auth Server</a:t>
            </a:r>
            <a:endParaRPr lang="en-CA" sz="2000">
              <a:solidFill>
                <a:srgbClr val="4A86E8"/>
              </a:solidFill>
            </a:endParaRPr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https://try.smilecdr.com:9200/oauth/authorize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?client_id=openid_test_app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&amp;response_type=</a:t>
            </a:r>
            <a:r>
              <a:rPr lang="en-CA" sz="2000">
                <a:solidFill>
                  <a:srgbClr val="FF0000"/>
                </a:solidFill>
              </a:rPr>
              <a:t>code</a:t>
            </a: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&amp;scope=patient/*.read openid profile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&amp;redirect_uri=http://localhost:8080/index.html</a:t>
            </a:r>
            <a:endParaRPr lang="en-CA" sz="200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</a:rPr>
              <a:t>&amp;nonce=dfw838or4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4" name="Google Shape;530;p77">
            <a:extLst>
              <a:ext uri="{FF2B5EF4-FFF2-40B4-BE49-F238E27FC236}">
                <a16:creationId xmlns:a16="http://schemas.microsoft.com/office/drawing/2014/main" id="{7DB1E806-EC56-4575-B498-57BB0B047F23}"/>
              </a:ext>
            </a:extLst>
          </p:cNvPr>
          <p:cNvSpPr/>
          <p:nvPr/>
        </p:nvSpPr>
        <p:spPr>
          <a:xfrm>
            <a:off x="281050" y="1657559"/>
            <a:ext cx="1791000" cy="245216"/>
          </a:xfrm>
          <a:prstGeom prst="wedgeRectCallout">
            <a:avLst>
              <a:gd name="adj1" fmla="val 112064"/>
              <a:gd name="adj2" fmla="val 451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Authorize URL</a:t>
            </a:r>
            <a:endParaRPr sz="1200"/>
          </a:p>
        </p:txBody>
      </p:sp>
      <p:sp>
        <p:nvSpPr>
          <p:cNvPr id="15" name="Google Shape;531;p77">
            <a:extLst>
              <a:ext uri="{FF2B5EF4-FFF2-40B4-BE49-F238E27FC236}">
                <a16:creationId xmlns:a16="http://schemas.microsoft.com/office/drawing/2014/main" id="{C6A3CC86-4213-4C0C-85D3-BF29F2166F36}"/>
              </a:ext>
            </a:extLst>
          </p:cNvPr>
          <p:cNvSpPr/>
          <p:nvPr/>
        </p:nvSpPr>
        <p:spPr>
          <a:xfrm>
            <a:off x="613800" y="2141334"/>
            <a:ext cx="1791000" cy="245216"/>
          </a:xfrm>
          <a:prstGeom prst="wedgeRectCallout">
            <a:avLst>
              <a:gd name="adj1" fmla="val 92549"/>
              <a:gd name="adj2" fmla="val -311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Your client ID</a:t>
            </a:r>
            <a:endParaRPr sz="1200"/>
          </a:p>
        </p:txBody>
      </p:sp>
      <p:sp>
        <p:nvSpPr>
          <p:cNvPr id="16" name="Google Shape;532;p77">
            <a:extLst>
              <a:ext uri="{FF2B5EF4-FFF2-40B4-BE49-F238E27FC236}">
                <a16:creationId xmlns:a16="http://schemas.microsoft.com/office/drawing/2014/main" id="{EAF940A0-4AA1-4685-9E21-3846BCF4A787}"/>
              </a:ext>
            </a:extLst>
          </p:cNvPr>
          <p:cNvSpPr/>
          <p:nvPr/>
        </p:nvSpPr>
        <p:spPr>
          <a:xfrm>
            <a:off x="191550" y="2482084"/>
            <a:ext cx="2010600" cy="377015"/>
          </a:xfrm>
          <a:prstGeom prst="wedgeRectCallout">
            <a:avLst>
              <a:gd name="adj1" fmla="val 99649"/>
              <a:gd name="adj2" fmla="val -485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“id_token token” indicates </a:t>
            </a:r>
            <a:r>
              <a:rPr lang="en-CA" sz="1200" dirty="0"/>
              <a:t>authorization code</a:t>
            </a:r>
            <a:r>
              <a:rPr lang="en" sz="1200" dirty="0"/>
              <a:t> flow</a:t>
            </a:r>
            <a:endParaRPr sz="1200" dirty="0"/>
          </a:p>
        </p:txBody>
      </p:sp>
      <p:sp>
        <p:nvSpPr>
          <p:cNvPr id="17" name="Google Shape;533;p77">
            <a:extLst>
              <a:ext uri="{FF2B5EF4-FFF2-40B4-BE49-F238E27FC236}">
                <a16:creationId xmlns:a16="http://schemas.microsoft.com/office/drawing/2014/main" id="{9E6C2A2F-88B4-4263-B9E0-86D9686FFB52}"/>
              </a:ext>
            </a:extLst>
          </p:cNvPr>
          <p:cNvSpPr/>
          <p:nvPr/>
        </p:nvSpPr>
        <p:spPr>
          <a:xfrm>
            <a:off x="504000" y="2978434"/>
            <a:ext cx="2010600" cy="377015"/>
          </a:xfrm>
          <a:prstGeom prst="wedgeRectCallout">
            <a:avLst>
              <a:gd name="adj1" fmla="val 86196"/>
              <a:gd name="adj2" fmla="val -9614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scopes are we requesting</a:t>
            </a:r>
            <a:endParaRPr sz="1200"/>
          </a:p>
        </p:txBody>
      </p:sp>
      <p:sp>
        <p:nvSpPr>
          <p:cNvPr id="18" name="Google Shape;534;p77">
            <a:extLst>
              <a:ext uri="{FF2B5EF4-FFF2-40B4-BE49-F238E27FC236}">
                <a16:creationId xmlns:a16="http://schemas.microsoft.com/office/drawing/2014/main" id="{96F2E553-0F4E-4295-8C8C-9A9FB1B74909}"/>
              </a:ext>
            </a:extLst>
          </p:cNvPr>
          <p:cNvSpPr/>
          <p:nvPr/>
        </p:nvSpPr>
        <p:spPr>
          <a:xfrm>
            <a:off x="171250" y="3525109"/>
            <a:ext cx="2010600" cy="377015"/>
          </a:xfrm>
          <a:prstGeom prst="wedgeRectCallout">
            <a:avLst>
              <a:gd name="adj1" fmla="val 102328"/>
              <a:gd name="adj2" fmla="val -1615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do we return to?</a:t>
            </a:r>
            <a:endParaRPr sz="1200"/>
          </a:p>
        </p:txBody>
      </p:sp>
      <p:sp>
        <p:nvSpPr>
          <p:cNvPr id="19" name="Google Shape;535;p77">
            <a:extLst>
              <a:ext uri="{FF2B5EF4-FFF2-40B4-BE49-F238E27FC236}">
                <a16:creationId xmlns:a16="http://schemas.microsoft.com/office/drawing/2014/main" id="{5A1EC7A2-4E1A-46F6-B91F-6E82BAAD812F}"/>
              </a:ext>
            </a:extLst>
          </p:cNvPr>
          <p:cNvSpPr/>
          <p:nvPr/>
        </p:nvSpPr>
        <p:spPr>
          <a:xfrm>
            <a:off x="684350" y="4164084"/>
            <a:ext cx="2010600" cy="377015"/>
          </a:xfrm>
          <a:prstGeom prst="wedgeRectCallout">
            <a:avLst>
              <a:gd name="adj1" fmla="val 87448"/>
              <a:gd name="adj2" fmla="val -217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string to prevent replay attacks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Authorization Code Flow</a:t>
            </a:r>
          </a:p>
        </p:txBody>
      </p:sp>
      <p:sp>
        <p:nvSpPr>
          <p:cNvPr id="10" name="Google Shape;541;p78">
            <a:extLst>
              <a:ext uri="{FF2B5EF4-FFF2-40B4-BE49-F238E27FC236}">
                <a16:creationId xmlns:a16="http://schemas.microsoft.com/office/drawing/2014/main" id="{FB693AAB-5532-41F8-93E7-B10A622BA6B3}"/>
              </a:ext>
            </a:extLst>
          </p:cNvPr>
          <p:cNvSpPr txBox="1">
            <a:spLocks/>
          </p:cNvSpPr>
          <p:nvPr/>
        </p:nvSpPr>
        <p:spPr>
          <a:xfrm>
            <a:off x="423650" y="1139687"/>
            <a:ext cx="8229600" cy="342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Auth Server Redirects back to App</a:t>
            </a:r>
            <a:endParaRPr lang="en-CA" sz="2000">
              <a:solidFill>
                <a:srgbClr val="4A86E8"/>
              </a:solidFill>
            </a:endParaRPr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http://localhost:8080/index.html</a:t>
            </a:r>
            <a:endParaRPr lang="en-CA" sz="2000"/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?</a:t>
            </a:r>
            <a:r>
              <a:rPr lang="en-CA" sz="2000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state</a:t>
            </a:r>
            <a:r>
              <a:rPr lang="en-CA" sz="2000" b="1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=</a:t>
            </a:r>
            <a:r>
              <a:rPr lang="en-CA" sz="2000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af0ifjsldkj</a:t>
            </a:r>
            <a:endParaRPr lang="en-CA" sz="2000"/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&amp;</a:t>
            </a:r>
            <a:r>
              <a:rPr lang="en-CA" sz="2000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code</a:t>
            </a:r>
            <a:r>
              <a:rPr lang="en-CA" sz="2000" b="1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=</a:t>
            </a:r>
            <a:r>
              <a:rPr lang="en-CA" sz="2000">
                <a:solidFill>
                  <a:schemeClr val="accent5"/>
                </a:solidFill>
                <a:uFill>
                  <a:noFill/>
                </a:uFill>
                <a:ea typeface="Arial"/>
                <a:sym typeface="Arial"/>
                <a:hlinkClick r:id="rId3"/>
              </a:rPr>
              <a:t>cdcd883gr3g8dggakH</a:t>
            </a:r>
            <a:endParaRPr lang="en-CA" sz="2000">
              <a:solidFill>
                <a:schemeClr val="accent5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1" name="Google Shape;542;p78">
            <a:extLst>
              <a:ext uri="{FF2B5EF4-FFF2-40B4-BE49-F238E27FC236}">
                <a16:creationId xmlns:a16="http://schemas.microsoft.com/office/drawing/2014/main" id="{D54FA5AF-1D49-4099-BD9A-7AD1642021F0}"/>
              </a:ext>
            </a:extLst>
          </p:cNvPr>
          <p:cNvSpPr/>
          <p:nvPr/>
        </p:nvSpPr>
        <p:spPr>
          <a:xfrm>
            <a:off x="281050" y="1656129"/>
            <a:ext cx="1791000" cy="246645"/>
          </a:xfrm>
          <a:prstGeom prst="wedgeRectCallout">
            <a:avLst>
              <a:gd name="adj1" fmla="val 112064"/>
              <a:gd name="adj2" fmla="val 451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 URL</a:t>
            </a:r>
            <a:endParaRPr sz="1200"/>
          </a:p>
        </p:txBody>
      </p:sp>
      <p:sp>
        <p:nvSpPr>
          <p:cNvPr id="12" name="Google Shape;543;p78">
            <a:extLst>
              <a:ext uri="{FF2B5EF4-FFF2-40B4-BE49-F238E27FC236}">
                <a16:creationId xmlns:a16="http://schemas.microsoft.com/office/drawing/2014/main" id="{DD95B65B-4951-4DC6-9E27-BEE277B69925}"/>
              </a:ext>
            </a:extLst>
          </p:cNvPr>
          <p:cNvSpPr/>
          <p:nvPr/>
        </p:nvSpPr>
        <p:spPr>
          <a:xfrm>
            <a:off x="588700" y="2340629"/>
            <a:ext cx="1791000" cy="246645"/>
          </a:xfrm>
          <a:prstGeom prst="wedgeRectCallout">
            <a:avLst>
              <a:gd name="adj1" fmla="val 92549"/>
              <a:gd name="adj2" fmla="val -311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State parameter</a:t>
            </a:r>
            <a:endParaRPr sz="1200"/>
          </a:p>
        </p:txBody>
      </p:sp>
      <p:sp>
        <p:nvSpPr>
          <p:cNvPr id="13" name="Google Shape;544;p78">
            <a:extLst>
              <a:ext uri="{FF2B5EF4-FFF2-40B4-BE49-F238E27FC236}">
                <a16:creationId xmlns:a16="http://schemas.microsoft.com/office/drawing/2014/main" id="{B32737AF-D783-4F9A-B94F-4D4F1067EBA6}"/>
              </a:ext>
            </a:extLst>
          </p:cNvPr>
          <p:cNvSpPr/>
          <p:nvPr/>
        </p:nvSpPr>
        <p:spPr>
          <a:xfrm>
            <a:off x="171250" y="2906708"/>
            <a:ext cx="2010600" cy="844341"/>
          </a:xfrm>
          <a:prstGeom prst="wedgeRectCallout">
            <a:avLst>
              <a:gd name="adj1" fmla="val 99649"/>
              <a:gd name="adj2" fmla="val -485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authorization code (this can be exchanged for a token)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Authorization Code Flow</a:t>
            </a:r>
          </a:p>
        </p:txBody>
      </p:sp>
      <p:sp>
        <p:nvSpPr>
          <p:cNvPr id="9" name="Google Shape;550;p79">
            <a:extLst>
              <a:ext uri="{FF2B5EF4-FFF2-40B4-BE49-F238E27FC236}">
                <a16:creationId xmlns:a16="http://schemas.microsoft.com/office/drawing/2014/main" id="{F363FEE1-E80C-40A8-999B-3F6BDE82DE7F}"/>
              </a:ext>
            </a:extLst>
          </p:cNvPr>
          <p:cNvSpPr txBox="1">
            <a:spLocks/>
          </p:cNvSpPr>
          <p:nvPr/>
        </p:nvSpPr>
        <p:spPr>
          <a:xfrm>
            <a:off x="423650" y="952625"/>
            <a:ext cx="8229600" cy="3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b="1">
                <a:solidFill>
                  <a:srgbClr val="4A86E8"/>
                </a:solidFill>
              </a:rPr>
              <a:t>App Exchanges Code for Token</a:t>
            </a:r>
            <a:endParaRPr lang="fr-FR" sz="2000">
              <a:solidFill>
                <a:srgbClr val="4A86E8"/>
              </a:solidFill>
            </a:endParaRPr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http://try.smilecdr.com:9200/oauth/token</a:t>
            </a:r>
            <a:endParaRPr lang="fr-FR" sz="2000"/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?client_id=openid_test_client</a:t>
            </a:r>
            <a:endParaRPr lang="fr-FR" sz="2000"/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&amp;grant_type=authorization_code</a:t>
            </a:r>
            <a:endParaRPr lang="fr-FR" sz="2000"/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&amp;code=</a:t>
            </a:r>
            <a:r>
              <a:rPr lang="fr-FR" sz="2000" u="sng">
                <a:solidFill>
                  <a:srgbClr val="FF0000"/>
                </a:solidFill>
                <a:ea typeface="Arial"/>
                <a:sym typeface="Arial"/>
                <a:hlinkClick r:id="rId3"/>
              </a:rPr>
              <a:t>cdcd883gr3g8dggakH</a:t>
            </a:r>
            <a:endParaRPr lang="fr-FR" sz="2000">
              <a:solidFill>
                <a:srgbClr val="FF0000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&amp;redirect_uri=http://localhost:8080/index.html</a:t>
            </a:r>
            <a:endParaRPr lang="fr-FR" sz="2000"/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&amp;scope=openid</a:t>
            </a:r>
            <a:endParaRPr lang="fr-FR" sz="2000"/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 u="sng">
                <a:solidFill>
                  <a:schemeClr val="accent5"/>
                </a:solidFill>
                <a:ea typeface="Arial"/>
                <a:sym typeface="Arial"/>
                <a:hlinkClick r:id="rId3"/>
              </a:rPr>
              <a:t>&amp;state=af0ifjsldkj</a:t>
            </a:r>
            <a:endParaRPr lang="fr-FR" sz="2000">
              <a:solidFill>
                <a:schemeClr val="accent5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fr-FR" sz="2000">
              <a:solidFill>
                <a:srgbClr val="000000"/>
              </a:solidFill>
            </a:endParaRPr>
          </a:p>
        </p:txBody>
      </p:sp>
      <p:sp>
        <p:nvSpPr>
          <p:cNvPr id="10" name="Google Shape;551;p79">
            <a:extLst>
              <a:ext uri="{FF2B5EF4-FFF2-40B4-BE49-F238E27FC236}">
                <a16:creationId xmlns:a16="http://schemas.microsoft.com/office/drawing/2014/main" id="{4DF03F98-B74C-42C7-952D-9C7D2154D288}"/>
              </a:ext>
            </a:extLst>
          </p:cNvPr>
          <p:cNvSpPr/>
          <p:nvPr/>
        </p:nvSpPr>
        <p:spPr>
          <a:xfrm>
            <a:off x="281050" y="1543050"/>
            <a:ext cx="2315700" cy="672300"/>
          </a:xfrm>
          <a:prstGeom prst="wedgeRectCallout">
            <a:avLst>
              <a:gd name="adj1" fmla="val 76007"/>
              <a:gd name="adj2" fmla="val 784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Token URL (this came from the server CapabilityStatement) </a:t>
            </a:r>
            <a:endParaRPr sz="1200"/>
          </a:p>
        </p:txBody>
      </p:sp>
      <p:sp>
        <p:nvSpPr>
          <p:cNvPr id="11" name="Google Shape;552;p79">
            <a:extLst>
              <a:ext uri="{FF2B5EF4-FFF2-40B4-BE49-F238E27FC236}">
                <a16:creationId xmlns:a16="http://schemas.microsoft.com/office/drawing/2014/main" id="{81E8E1EC-2CE5-44D0-A4ED-C08EA8E89C20}"/>
              </a:ext>
            </a:extLst>
          </p:cNvPr>
          <p:cNvSpPr/>
          <p:nvPr/>
        </p:nvSpPr>
        <p:spPr>
          <a:xfrm>
            <a:off x="576150" y="2341250"/>
            <a:ext cx="1791000" cy="424800"/>
          </a:xfrm>
          <a:prstGeom prst="wedgeRectCallout">
            <a:avLst>
              <a:gd name="adj1" fmla="val 97147"/>
              <a:gd name="adj2" fmla="val 367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code we received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Authorization Code Flow</a:t>
            </a:r>
          </a:p>
        </p:txBody>
      </p:sp>
      <p:sp>
        <p:nvSpPr>
          <p:cNvPr id="9" name="Google Shape;558;p80">
            <a:extLst>
              <a:ext uri="{FF2B5EF4-FFF2-40B4-BE49-F238E27FC236}">
                <a16:creationId xmlns:a16="http://schemas.microsoft.com/office/drawing/2014/main" id="{8CAE50F2-3816-4F9B-BB19-1F31D130949B}"/>
              </a:ext>
            </a:extLst>
          </p:cNvPr>
          <p:cNvSpPr txBox="1">
            <a:spLocks/>
          </p:cNvSpPr>
          <p:nvPr/>
        </p:nvSpPr>
        <p:spPr>
          <a:xfrm>
            <a:off x="423650" y="952625"/>
            <a:ext cx="8229600" cy="3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Auth Server Responds</a:t>
            </a:r>
          </a:p>
          <a:p>
            <a:pPr marL="22860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{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"access_token":"</a:t>
            </a:r>
            <a:r>
              <a:rPr lang="en-CA" sz="2000" b="1">
                <a:solidFill>
                  <a:srgbClr val="FF0000"/>
                </a:solidFill>
                <a:ea typeface="Arial"/>
                <a:sym typeface="Arial"/>
              </a:rPr>
              <a:t>eyJraWQiOiJzbWlsZWNkci</a:t>
            </a: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",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"token_type":"bearer",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"expires_in":3599,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"scope":"launch/patient patient/*.read openid",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"id_token":"eyJraWQiOiJzbWlsZWNkci1k",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"patient":"32314ec5-6fac-4d96-9d46-1ec7fbee16e5"</a:t>
            </a:r>
          </a:p>
          <a:p>
            <a:pPr marL="2286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  <a:ea typeface="Arial"/>
                <a:sym typeface="Arial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0" name="Google Shape;559;p80">
            <a:extLst>
              <a:ext uri="{FF2B5EF4-FFF2-40B4-BE49-F238E27FC236}">
                <a16:creationId xmlns:a16="http://schemas.microsoft.com/office/drawing/2014/main" id="{84E1F89B-26AD-4B90-9782-61F7AFA1F1C7}"/>
              </a:ext>
            </a:extLst>
          </p:cNvPr>
          <p:cNvSpPr/>
          <p:nvPr/>
        </p:nvSpPr>
        <p:spPr>
          <a:xfrm>
            <a:off x="281050" y="1543050"/>
            <a:ext cx="1926900" cy="326100"/>
          </a:xfrm>
          <a:prstGeom prst="wedgeRectCallout">
            <a:avLst>
              <a:gd name="adj1" fmla="val 79297"/>
              <a:gd name="adj2" fmla="val 15004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 token</a:t>
            </a:r>
            <a:endParaRPr sz="1200"/>
          </a:p>
        </p:txBody>
      </p:sp>
      <p:sp>
        <p:nvSpPr>
          <p:cNvPr id="11" name="Google Shape;560;p80">
            <a:extLst>
              <a:ext uri="{FF2B5EF4-FFF2-40B4-BE49-F238E27FC236}">
                <a16:creationId xmlns:a16="http://schemas.microsoft.com/office/drawing/2014/main" id="{3F115552-8F96-46F7-B395-3A7B65CAAC46}"/>
              </a:ext>
            </a:extLst>
          </p:cNvPr>
          <p:cNvSpPr/>
          <p:nvPr/>
        </p:nvSpPr>
        <p:spPr>
          <a:xfrm>
            <a:off x="61800" y="3834125"/>
            <a:ext cx="1791000" cy="424800"/>
          </a:xfrm>
          <a:prstGeom prst="wedgeRectCallout">
            <a:avLst>
              <a:gd name="adj1" fmla="val 102750"/>
              <a:gd name="adj2" fmla="val -1020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Context patient ID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C3FE51-4F60-4549-8036-F850888F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FHIR 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3DFAA-D8A9-4E48-9FDE-9A256F4DD7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8C081-88CB-4601-8CB9-0AD4CF34E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043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Launch Context</a:t>
            </a:r>
          </a:p>
        </p:txBody>
      </p:sp>
      <p:sp>
        <p:nvSpPr>
          <p:cNvPr id="566" name="Google Shape;566;p81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How do we know who is in context?</a:t>
            </a:r>
          </a:p>
          <a:p>
            <a:pPr lvl="0"/>
            <a:r>
              <a:rPr lang="en-CA"/>
              <a:t>Many applications are patient specific (or encounter/location specific) and need to know what information to display</a:t>
            </a:r>
          </a:p>
          <a:p>
            <a:pPr lvl="0"/>
            <a:r>
              <a:rPr lang="en-CA"/>
              <a:t>Context can be requested using “Launch Context” scopes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Launch Context</a:t>
            </a:r>
          </a:p>
        </p:txBody>
      </p:sp>
      <p:sp>
        <p:nvSpPr>
          <p:cNvPr id="572" name="Google Shape;572;p82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/>
              <a:t>Launch Context Scopes</a:t>
            </a:r>
          </a:p>
          <a:p>
            <a:pPr lvl="0"/>
            <a:r>
              <a:rPr lang="en-CA"/>
              <a:t>Standalone App Launch context scopes are simply:</a:t>
            </a:r>
          </a:p>
          <a:p>
            <a:pPr lvl="1"/>
            <a:r>
              <a:rPr lang="en-CA"/>
              <a:t>“</a:t>
            </a:r>
            <a:r>
              <a:rPr lang="en-CA">
                <a:sym typeface="Courier New"/>
              </a:rPr>
              <a:t>launch/patient</a:t>
            </a:r>
            <a:r>
              <a:rPr lang="en-CA"/>
              <a:t>”  (request patient context)</a:t>
            </a:r>
          </a:p>
          <a:p>
            <a:pPr lvl="1"/>
            <a:r>
              <a:rPr lang="en-CA"/>
              <a:t>“</a:t>
            </a:r>
            <a:r>
              <a:rPr lang="en-CA">
                <a:sym typeface="Courier New"/>
              </a:rPr>
              <a:t>launch/encounter</a:t>
            </a:r>
            <a:r>
              <a:rPr lang="en-CA"/>
              <a:t>”  (request encounter context)</a:t>
            </a:r>
          </a:p>
          <a:p>
            <a:pPr lvl="1"/>
            <a:r>
              <a:rPr lang="en-CA"/>
              <a:t>“</a:t>
            </a:r>
            <a:r>
              <a:rPr lang="en-CA">
                <a:sym typeface="Courier New"/>
              </a:rPr>
              <a:t>launch/location</a:t>
            </a:r>
            <a:r>
              <a:rPr lang="en-CA"/>
              <a:t>” (request location context)</a:t>
            </a:r>
          </a:p>
          <a:p>
            <a:pPr lvl="0"/>
            <a:r>
              <a:rPr lang="en-CA"/>
              <a:t>Embedded EHR App Launch context scopes are simply:</a:t>
            </a:r>
          </a:p>
          <a:p>
            <a:pPr lvl="1"/>
            <a:r>
              <a:rPr lang="en-CA"/>
              <a:t>“</a:t>
            </a:r>
            <a:r>
              <a:rPr lang="en-CA">
                <a:sym typeface="Courier New"/>
              </a:rPr>
              <a:t>launch</a:t>
            </a:r>
            <a:r>
              <a:rPr lang="en-CA"/>
              <a:t>”  (request all relevant context)</a:t>
            </a:r>
          </a:p>
          <a:p>
            <a:pPr lvl="0"/>
            <a:endParaRPr lang="en-CA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 with Launch Context</a:t>
            </a:r>
          </a:p>
        </p:txBody>
      </p:sp>
      <p:sp>
        <p:nvSpPr>
          <p:cNvPr id="13" name="Google Shape;578;p83">
            <a:extLst>
              <a:ext uri="{FF2B5EF4-FFF2-40B4-BE49-F238E27FC236}">
                <a16:creationId xmlns:a16="http://schemas.microsoft.com/office/drawing/2014/main" id="{51F58456-6BF8-4672-BEA1-F35B8FA3A1AF}"/>
              </a:ext>
            </a:extLst>
          </p:cNvPr>
          <p:cNvSpPr txBox="1">
            <a:spLocks/>
          </p:cNvSpPr>
          <p:nvPr/>
        </p:nvSpPr>
        <p:spPr>
          <a:xfrm>
            <a:off x="423650" y="1086677"/>
            <a:ext cx="8229600" cy="348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 dirty="0">
                <a:solidFill>
                  <a:srgbClr val="4A86E8"/>
                </a:solidFill>
              </a:rPr>
              <a:t>Client App Navigates to Auth Server</a:t>
            </a:r>
            <a:endParaRPr lang="en-CA" sz="2000" dirty="0">
              <a:solidFill>
                <a:srgbClr val="4A86E8"/>
              </a:solidFill>
            </a:endParaRPr>
          </a:p>
          <a:p>
            <a:pPr marL="27432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https://try.smilecdr.com:9200/oauth/authorize</a:t>
            </a:r>
            <a:endParaRPr lang="en-CA" sz="2000" dirty="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?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client_id</a:t>
            </a: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=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openid_test_app</a:t>
            </a:r>
            <a:endParaRPr lang="en-CA" sz="2000" dirty="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response_type</a:t>
            </a: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=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id_token</a:t>
            </a: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 token</a:t>
            </a:r>
            <a:endParaRPr lang="en-CA" sz="2000" dirty="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&amp;scope=patient/*.read 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openid</a:t>
            </a: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 profile</a:t>
            </a:r>
            <a:r>
              <a:rPr lang="en-CA" sz="2000" dirty="0">
                <a:solidFill>
                  <a:schemeClr val="accent5"/>
                </a:solidFill>
              </a:rPr>
              <a:t> </a:t>
            </a:r>
            <a:r>
              <a:rPr lang="en-CA" sz="2000" b="1" dirty="0">
                <a:solidFill>
                  <a:srgbClr val="9900FF"/>
                </a:solidFill>
              </a:rPr>
              <a:t>launch/patient</a:t>
            </a: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&amp;</a:t>
            </a:r>
            <a:r>
              <a:rPr lang="en-CA" sz="2000" dirty="0" err="1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redirect_uri</a:t>
            </a:r>
            <a:r>
              <a:rPr lang="en-CA" sz="2000" dirty="0">
                <a:solidFill>
                  <a:schemeClr val="accent5"/>
                </a:solidFill>
                <a:uFill>
                  <a:noFill/>
                </a:uFill>
                <a:hlinkClick r:id="rId3"/>
              </a:rPr>
              <a:t>=http://localhost:8080/index.html</a:t>
            </a:r>
            <a:endParaRPr lang="en-CA" sz="2000" dirty="0">
              <a:solidFill>
                <a:schemeClr val="accent5"/>
              </a:solidFill>
            </a:endParaRPr>
          </a:p>
          <a:p>
            <a:pPr marL="27432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accent5"/>
                </a:solidFill>
              </a:rPr>
              <a:t>&amp;nonce=dfw838or4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dirty="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 dirty="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14" name="Google Shape;579;p83">
            <a:extLst>
              <a:ext uri="{FF2B5EF4-FFF2-40B4-BE49-F238E27FC236}">
                <a16:creationId xmlns:a16="http://schemas.microsoft.com/office/drawing/2014/main" id="{E7FA8C38-07B3-4B60-977E-EEF3875E9C38}"/>
              </a:ext>
            </a:extLst>
          </p:cNvPr>
          <p:cNvSpPr/>
          <p:nvPr/>
        </p:nvSpPr>
        <p:spPr>
          <a:xfrm>
            <a:off x="281050" y="1652317"/>
            <a:ext cx="1791000" cy="250458"/>
          </a:xfrm>
          <a:prstGeom prst="wedgeRectCallout">
            <a:avLst>
              <a:gd name="adj1" fmla="val 112064"/>
              <a:gd name="adj2" fmla="val 451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Authorize URL</a:t>
            </a:r>
            <a:endParaRPr sz="1200"/>
          </a:p>
        </p:txBody>
      </p:sp>
      <p:sp>
        <p:nvSpPr>
          <p:cNvPr id="15" name="Google Shape;580;p83">
            <a:extLst>
              <a:ext uri="{FF2B5EF4-FFF2-40B4-BE49-F238E27FC236}">
                <a16:creationId xmlns:a16="http://schemas.microsoft.com/office/drawing/2014/main" id="{2FBB5C17-6390-42D3-A6B8-86A391260211}"/>
              </a:ext>
            </a:extLst>
          </p:cNvPr>
          <p:cNvSpPr/>
          <p:nvPr/>
        </p:nvSpPr>
        <p:spPr>
          <a:xfrm>
            <a:off x="613800" y="2136092"/>
            <a:ext cx="1791000" cy="250458"/>
          </a:xfrm>
          <a:prstGeom prst="wedgeRectCallout">
            <a:avLst>
              <a:gd name="adj1" fmla="val 92549"/>
              <a:gd name="adj2" fmla="val -311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Your client ID</a:t>
            </a:r>
            <a:endParaRPr sz="1200"/>
          </a:p>
        </p:txBody>
      </p:sp>
      <p:sp>
        <p:nvSpPr>
          <p:cNvPr id="16" name="Google Shape;581;p83">
            <a:extLst>
              <a:ext uri="{FF2B5EF4-FFF2-40B4-BE49-F238E27FC236}">
                <a16:creationId xmlns:a16="http://schemas.microsoft.com/office/drawing/2014/main" id="{4738162E-5DFE-4EFB-9E79-43DCC9C1B36A}"/>
              </a:ext>
            </a:extLst>
          </p:cNvPr>
          <p:cNvSpPr/>
          <p:nvPr/>
        </p:nvSpPr>
        <p:spPr>
          <a:xfrm>
            <a:off x="191550" y="2474024"/>
            <a:ext cx="2010600" cy="385076"/>
          </a:xfrm>
          <a:prstGeom prst="wedgeRectCallout">
            <a:avLst>
              <a:gd name="adj1" fmla="val 99649"/>
              <a:gd name="adj2" fmla="val -485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“id_token token” indicates implicit flow</a:t>
            </a:r>
            <a:endParaRPr sz="1200"/>
          </a:p>
        </p:txBody>
      </p:sp>
      <p:sp>
        <p:nvSpPr>
          <p:cNvPr id="17" name="Google Shape;582;p83">
            <a:extLst>
              <a:ext uri="{FF2B5EF4-FFF2-40B4-BE49-F238E27FC236}">
                <a16:creationId xmlns:a16="http://schemas.microsoft.com/office/drawing/2014/main" id="{1BD56948-2881-491D-B6A5-28B67D0D68AB}"/>
              </a:ext>
            </a:extLst>
          </p:cNvPr>
          <p:cNvSpPr/>
          <p:nvPr/>
        </p:nvSpPr>
        <p:spPr>
          <a:xfrm>
            <a:off x="504000" y="2970374"/>
            <a:ext cx="2010600" cy="385076"/>
          </a:xfrm>
          <a:prstGeom prst="wedgeRectCallout">
            <a:avLst>
              <a:gd name="adj1" fmla="val 86196"/>
              <a:gd name="adj2" fmla="val -9614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scopes are we requesting</a:t>
            </a:r>
            <a:endParaRPr sz="1200"/>
          </a:p>
        </p:txBody>
      </p:sp>
      <p:sp>
        <p:nvSpPr>
          <p:cNvPr id="18" name="Google Shape;583;p83">
            <a:extLst>
              <a:ext uri="{FF2B5EF4-FFF2-40B4-BE49-F238E27FC236}">
                <a16:creationId xmlns:a16="http://schemas.microsoft.com/office/drawing/2014/main" id="{0496CB38-F87B-424A-AA82-1B7B5EFE4973}"/>
              </a:ext>
            </a:extLst>
          </p:cNvPr>
          <p:cNvSpPr/>
          <p:nvPr/>
        </p:nvSpPr>
        <p:spPr>
          <a:xfrm>
            <a:off x="171250" y="3517049"/>
            <a:ext cx="2010600" cy="385076"/>
          </a:xfrm>
          <a:prstGeom prst="wedgeRectCallout">
            <a:avLst>
              <a:gd name="adj1" fmla="val 101669"/>
              <a:gd name="adj2" fmla="val -8408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Where do we return to?</a:t>
            </a:r>
            <a:endParaRPr sz="1200" dirty="0"/>
          </a:p>
        </p:txBody>
      </p:sp>
      <p:sp>
        <p:nvSpPr>
          <p:cNvPr id="19" name="Google Shape;584;p83">
            <a:extLst>
              <a:ext uri="{FF2B5EF4-FFF2-40B4-BE49-F238E27FC236}">
                <a16:creationId xmlns:a16="http://schemas.microsoft.com/office/drawing/2014/main" id="{99109ADF-8A37-4429-9005-34E2E011F488}"/>
              </a:ext>
            </a:extLst>
          </p:cNvPr>
          <p:cNvSpPr/>
          <p:nvPr/>
        </p:nvSpPr>
        <p:spPr>
          <a:xfrm>
            <a:off x="684350" y="4156024"/>
            <a:ext cx="2010600" cy="385076"/>
          </a:xfrm>
          <a:prstGeom prst="wedgeRectCallout">
            <a:avLst>
              <a:gd name="adj1" fmla="val 74925"/>
              <a:gd name="adj2" fmla="val -16928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string to prevent replay attacks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The Implicit Flow with Launch Context</a:t>
            </a:r>
          </a:p>
        </p:txBody>
      </p:sp>
      <p:sp>
        <p:nvSpPr>
          <p:cNvPr id="11" name="Google Shape;590;p84">
            <a:extLst>
              <a:ext uri="{FF2B5EF4-FFF2-40B4-BE49-F238E27FC236}">
                <a16:creationId xmlns:a16="http://schemas.microsoft.com/office/drawing/2014/main" id="{0664BDC3-6C9D-4D01-A5F3-E76430E47FCB}"/>
              </a:ext>
            </a:extLst>
          </p:cNvPr>
          <p:cNvSpPr txBox="1">
            <a:spLocks/>
          </p:cNvSpPr>
          <p:nvPr/>
        </p:nvSpPr>
        <p:spPr>
          <a:xfrm>
            <a:off x="423650" y="1133061"/>
            <a:ext cx="8229600" cy="343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4A86E8"/>
                </a:solidFill>
              </a:rPr>
              <a:t>User is Redirected Back</a:t>
            </a:r>
            <a:endParaRPr lang="en-CA" sz="2000">
              <a:solidFill>
                <a:srgbClr val="4A86E8"/>
              </a:solidFill>
            </a:endParaRPr>
          </a:p>
          <a:p>
            <a:pPr marL="3200400" indent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http://localhost:8080/index.html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#access_token=eyJraWQiOiJzbWls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&amp;token_type=access_token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&amp;expires_in=1864</a:t>
            </a:r>
            <a:endParaRPr lang="en-CA" sz="2000"/>
          </a:p>
          <a:p>
            <a:pPr marL="32004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CA" sz="2000" u="sng">
                <a:solidFill>
                  <a:schemeClr val="hlink"/>
                </a:solidFill>
                <a:hlinkClick r:id="rId3"/>
              </a:rPr>
              <a:t>&amp;id_token=eyJraWQiOiJzbWlsZWNkci1k</a:t>
            </a:r>
            <a:r>
              <a:rPr lang="en-CA" sz="200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2" name="Google Shape;591;p84">
            <a:extLst>
              <a:ext uri="{FF2B5EF4-FFF2-40B4-BE49-F238E27FC236}">
                <a16:creationId xmlns:a16="http://schemas.microsoft.com/office/drawing/2014/main" id="{FBA53D07-AEB3-4255-B077-68F9258B5B5E}"/>
              </a:ext>
            </a:extLst>
          </p:cNvPr>
          <p:cNvSpPr/>
          <p:nvPr/>
        </p:nvSpPr>
        <p:spPr>
          <a:xfrm>
            <a:off x="281050" y="1655653"/>
            <a:ext cx="1791000" cy="247122"/>
          </a:xfrm>
          <a:prstGeom prst="wedgeRectCallout">
            <a:avLst>
              <a:gd name="adj1" fmla="val 136039"/>
              <a:gd name="adj2" fmla="val 612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Redirect URI</a:t>
            </a:r>
            <a:endParaRPr sz="1200"/>
          </a:p>
        </p:txBody>
      </p:sp>
      <p:sp>
        <p:nvSpPr>
          <p:cNvPr id="13" name="Google Shape;592;p84">
            <a:extLst>
              <a:ext uri="{FF2B5EF4-FFF2-40B4-BE49-F238E27FC236}">
                <a16:creationId xmlns:a16="http://schemas.microsoft.com/office/drawing/2014/main" id="{8B35A86C-35EB-4822-8FF2-733CF197B93E}"/>
              </a:ext>
            </a:extLst>
          </p:cNvPr>
          <p:cNvSpPr/>
          <p:nvPr/>
        </p:nvSpPr>
        <p:spPr>
          <a:xfrm>
            <a:off x="613800" y="2139428"/>
            <a:ext cx="1791000" cy="247122"/>
          </a:xfrm>
          <a:prstGeom prst="wedgeRectCallout">
            <a:avLst>
              <a:gd name="adj1" fmla="val 120962"/>
              <a:gd name="adj2" fmla="val -234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Access Token</a:t>
            </a:r>
            <a:endParaRPr sz="1200"/>
          </a:p>
        </p:txBody>
      </p:sp>
      <p:sp>
        <p:nvSpPr>
          <p:cNvPr id="14" name="Google Shape;593;p84">
            <a:extLst>
              <a:ext uri="{FF2B5EF4-FFF2-40B4-BE49-F238E27FC236}">
                <a16:creationId xmlns:a16="http://schemas.microsoft.com/office/drawing/2014/main" id="{64D2F358-E94F-4A92-947A-AA2CD4400DB4}"/>
              </a:ext>
            </a:extLst>
          </p:cNvPr>
          <p:cNvSpPr/>
          <p:nvPr/>
        </p:nvSpPr>
        <p:spPr>
          <a:xfrm>
            <a:off x="504000" y="2950404"/>
            <a:ext cx="2010600" cy="379946"/>
          </a:xfrm>
          <a:prstGeom prst="wedgeRectCallout">
            <a:avLst>
              <a:gd name="adj1" fmla="val 103382"/>
              <a:gd name="adj2" fmla="val -957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Expiry in seconds</a:t>
            </a:r>
            <a:endParaRPr sz="1200"/>
          </a:p>
        </p:txBody>
      </p:sp>
      <p:sp>
        <p:nvSpPr>
          <p:cNvPr id="15" name="Google Shape;594;p84">
            <a:extLst>
              <a:ext uri="{FF2B5EF4-FFF2-40B4-BE49-F238E27FC236}">
                <a16:creationId xmlns:a16="http://schemas.microsoft.com/office/drawing/2014/main" id="{53A397D6-60C5-489F-8180-692678A88EF3}"/>
              </a:ext>
            </a:extLst>
          </p:cNvPr>
          <p:cNvSpPr/>
          <p:nvPr/>
        </p:nvSpPr>
        <p:spPr>
          <a:xfrm>
            <a:off x="504000" y="3660179"/>
            <a:ext cx="2010600" cy="379946"/>
          </a:xfrm>
          <a:prstGeom prst="wedgeRectCallout">
            <a:avLst>
              <a:gd name="adj1" fmla="val 105878"/>
              <a:gd name="adj2" fmla="val -1948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 Token (openid connect token)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More OAuth2 Gotchas</a:t>
            </a:r>
          </a:p>
        </p:txBody>
      </p:sp>
      <p:sp>
        <p:nvSpPr>
          <p:cNvPr id="600" name="Google Shape;600;p85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sz="1800" dirty="0"/>
              <a:t>How do we know who is in context?</a:t>
            </a:r>
          </a:p>
          <a:p>
            <a:pPr lvl="0"/>
            <a:r>
              <a:rPr lang="en-CA" sz="1800" dirty="0"/>
              <a:t>Be careful of case for the word patient</a:t>
            </a:r>
          </a:p>
          <a:p>
            <a:pPr lvl="1"/>
            <a:r>
              <a:rPr lang="en-CA" sz="1600" dirty="0"/>
              <a:t>Scopes: “</a:t>
            </a:r>
            <a:r>
              <a:rPr lang="en-CA" sz="1600" dirty="0">
                <a:sym typeface="Courier New"/>
              </a:rPr>
              <a:t>patient/*.read launch/patient</a:t>
            </a:r>
            <a:r>
              <a:rPr lang="en-CA" sz="1600" dirty="0"/>
              <a:t>”</a:t>
            </a:r>
          </a:p>
          <a:p>
            <a:pPr lvl="1"/>
            <a:r>
              <a:rPr lang="en-CA" sz="1600" dirty="0"/>
              <a:t>Claims: </a:t>
            </a:r>
            <a:r>
              <a:rPr lang="en-CA" sz="1600" dirty="0">
                <a:sym typeface="Courier New"/>
              </a:rPr>
              <a:t>{ “patient”: “123” }</a:t>
            </a:r>
          </a:p>
          <a:p>
            <a:pPr lvl="1"/>
            <a:r>
              <a:rPr lang="en-CA" sz="1600" dirty="0"/>
              <a:t>Resource IDs: </a:t>
            </a:r>
            <a:r>
              <a:rPr lang="en-CA" sz="1600" dirty="0">
                <a:sym typeface="Courier New"/>
              </a:rPr>
              <a:t>Patient/123</a:t>
            </a:r>
          </a:p>
          <a:p>
            <a:pPr lvl="0"/>
            <a:r>
              <a:rPr lang="en-CA" sz="1800" dirty="0"/>
              <a:t>Be careful of what is being authenticated</a:t>
            </a:r>
          </a:p>
          <a:p>
            <a:pPr lvl="1"/>
            <a:r>
              <a:rPr lang="en-CA" sz="1600" dirty="0"/>
              <a:t>OpenID Connect can authenticate Users and Clients</a:t>
            </a:r>
          </a:p>
          <a:p>
            <a:pPr lvl="1"/>
            <a:r>
              <a:rPr lang="en-CA" sz="1600" dirty="0"/>
              <a:t>Only Authorization Code flow WITH a client secret is authenticating the client</a:t>
            </a:r>
          </a:p>
          <a:p>
            <a:pPr lvl="0"/>
            <a:r>
              <a:rPr lang="en-CA" sz="1800" dirty="0"/>
              <a:t>Redirect URLs are a whitelist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Related Projects: CDS Hooks</a:t>
            </a:r>
          </a:p>
        </p:txBody>
      </p:sp>
      <p:sp>
        <p:nvSpPr>
          <p:cNvPr id="606" name="Google Shape;606;p86"/>
          <p:cNvSpPr/>
          <p:nvPr/>
        </p:nvSpPr>
        <p:spPr>
          <a:xfrm>
            <a:off x="5296875" y="888950"/>
            <a:ext cx="3670200" cy="1228500"/>
          </a:xfrm>
          <a:prstGeom prst="wedgeRoundRectCallout">
            <a:avLst>
              <a:gd name="adj1" fmla="val -60561"/>
              <a:gd name="adj2" fmla="val 130830"/>
              <a:gd name="adj3" fmla="val 0"/>
            </a:avLst>
          </a:prstGeom>
          <a:solidFill>
            <a:srgbClr val="FFFFFF"/>
          </a:solidFill>
          <a:ln w="38100" cap="flat" cmpd="sng">
            <a:solidFill>
              <a:srgbClr val="F571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$200 per Month (Patient Pays $40)</a:t>
            </a:r>
            <a:endParaRPr sz="22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7" name="Google Shape;6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022816"/>
            <a:ext cx="2237338" cy="118756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6"/>
          <p:cNvSpPr/>
          <p:nvPr/>
        </p:nvSpPr>
        <p:spPr>
          <a:xfrm>
            <a:off x="900156" y="818200"/>
            <a:ext cx="595800" cy="50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9" name="Google Shape;609;p86"/>
          <p:cNvSpPr txBox="1"/>
          <p:nvPr/>
        </p:nvSpPr>
        <p:spPr>
          <a:xfrm>
            <a:off x="501081" y="1354369"/>
            <a:ext cx="1349700" cy="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06" marR="0" lvl="0" indent="-11206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Order Toprol XL</a:t>
            </a:r>
            <a:endParaRPr sz="18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206" marR="0" lvl="0" indent="-11206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50mg Daily</a:t>
            </a:r>
            <a:endParaRPr sz="18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0" name="Google Shape;610;p86"/>
          <p:cNvCxnSpPr/>
          <p:nvPr/>
        </p:nvCxnSpPr>
        <p:spPr>
          <a:xfrm>
            <a:off x="1193250" y="2259750"/>
            <a:ext cx="9600" cy="624000"/>
          </a:xfrm>
          <a:prstGeom prst="straightConnector1">
            <a:avLst/>
          </a:pr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1" name="Google Shape;611;p86"/>
          <p:cNvSpPr/>
          <p:nvPr/>
        </p:nvSpPr>
        <p:spPr>
          <a:xfrm>
            <a:off x="5408525" y="979600"/>
            <a:ext cx="3423900" cy="2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Information Card</a:t>
            </a:r>
            <a:endParaRPr sz="2200" b="1"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2" name="Google Shape;61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008" y="3146027"/>
            <a:ext cx="1253320" cy="1064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86"/>
          <p:cNvCxnSpPr/>
          <p:nvPr/>
        </p:nvCxnSpPr>
        <p:spPr>
          <a:xfrm>
            <a:off x="2444074" y="3728635"/>
            <a:ext cx="1015200" cy="4500"/>
          </a:xfrm>
          <a:prstGeom prst="straightConnector1">
            <a:avLst/>
          </a:pr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4" name="Google Shape;614;p86"/>
          <p:cNvSpPr txBox="1"/>
          <p:nvPr/>
        </p:nvSpPr>
        <p:spPr>
          <a:xfrm>
            <a:off x="2501523" y="2971089"/>
            <a:ext cx="900300" cy="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06" marR="0" lvl="0" indent="-11206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Launch</a:t>
            </a:r>
            <a:endParaRPr sz="18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206" marR="0" lvl="0" indent="-11206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Card</a:t>
            </a:r>
            <a:endParaRPr sz="18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86"/>
          <p:cNvSpPr/>
          <p:nvPr/>
        </p:nvSpPr>
        <p:spPr>
          <a:xfrm>
            <a:off x="5271875" y="2366200"/>
            <a:ext cx="3695400" cy="927000"/>
          </a:xfrm>
          <a:prstGeom prst="wedgeRoundRectCallout">
            <a:avLst>
              <a:gd name="adj1" fmla="val -59220"/>
              <a:gd name="adj2" fmla="val 88231"/>
              <a:gd name="adj3" fmla="val 0"/>
            </a:avLst>
          </a:prstGeom>
          <a:solidFill>
            <a:srgbClr val="FFFFFF"/>
          </a:solidFill>
          <a:ln w="38100" cap="flat" cmpd="sng">
            <a:solidFill>
              <a:srgbClr val="F571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Try HCTZ as first line </a:t>
            </a:r>
            <a:endParaRPr sz="24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86"/>
          <p:cNvSpPr/>
          <p:nvPr/>
        </p:nvSpPr>
        <p:spPr>
          <a:xfrm>
            <a:off x="5442400" y="2441151"/>
            <a:ext cx="3390000" cy="2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Suggestion Card</a:t>
            </a:r>
            <a:endParaRPr sz="2200" b="1"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7" name="Google Shape;617;p86"/>
          <p:cNvSpPr/>
          <p:nvPr/>
        </p:nvSpPr>
        <p:spPr>
          <a:xfrm>
            <a:off x="5271725" y="3654625"/>
            <a:ext cx="3695400" cy="898500"/>
          </a:xfrm>
          <a:prstGeom prst="wedgeRoundRectCallout">
            <a:avLst>
              <a:gd name="adj1" fmla="val -60738"/>
              <a:gd name="adj2" fmla="val 659"/>
              <a:gd name="adj3" fmla="val 0"/>
            </a:avLst>
          </a:prstGeom>
          <a:solidFill>
            <a:srgbClr val="FFFFFF"/>
          </a:solidFill>
          <a:ln w="38100" cap="flat" cmpd="sng">
            <a:solidFill>
              <a:srgbClr val="F571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57142"/>
                </a:solidFill>
                <a:latin typeface="Roboto"/>
                <a:ea typeface="Roboto"/>
                <a:cs typeface="Roboto"/>
                <a:sym typeface="Roboto"/>
              </a:rPr>
              <a:t>Launch JNC 8 Rx Pro App  </a:t>
            </a:r>
            <a:endParaRPr sz="2200" b="1">
              <a:solidFill>
                <a:srgbClr val="F571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86"/>
          <p:cNvSpPr/>
          <p:nvPr/>
        </p:nvSpPr>
        <p:spPr>
          <a:xfrm>
            <a:off x="5321075" y="3724250"/>
            <a:ext cx="3511200" cy="2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SMART App Link Card</a:t>
            </a:r>
            <a:endParaRPr sz="2200" b="1"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/>
              <a:t>Related Projects: FHIRCast</a:t>
            </a:r>
          </a:p>
        </p:txBody>
      </p:sp>
      <p:pic>
        <p:nvPicPr>
          <p:cNvPr id="624" name="Google Shape;6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2169395"/>
            <a:ext cx="3339150" cy="177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8853" y="2231874"/>
            <a:ext cx="1272375" cy="1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7"/>
          <p:cNvSpPr txBox="1"/>
          <p:nvPr/>
        </p:nvSpPr>
        <p:spPr>
          <a:xfrm>
            <a:off x="93700" y="3849548"/>
            <a:ext cx="3324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EHR / EMR / HIS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627" name="Google Shape;627;p87"/>
          <p:cNvSpPr txBox="1"/>
          <p:nvPr/>
        </p:nvSpPr>
        <p:spPr>
          <a:xfrm>
            <a:off x="7848445" y="2597717"/>
            <a:ext cx="7833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App</a:t>
            </a:r>
            <a:endParaRPr sz="2400">
              <a:solidFill>
                <a:srgbClr val="1155CC"/>
              </a:solidFill>
            </a:endParaRPr>
          </a:p>
        </p:txBody>
      </p:sp>
      <p:pic>
        <p:nvPicPr>
          <p:cNvPr id="628" name="Google Shape;62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200" y="1226225"/>
            <a:ext cx="1338275" cy="13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7"/>
          <p:cNvSpPr txBox="1"/>
          <p:nvPr/>
        </p:nvSpPr>
        <p:spPr>
          <a:xfrm>
            <a:off x="4309675" y="2621625"/>
            <a:ext cx="1659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FHIRCast</a:t>
            </a:r>
            <a:endParaRPr sz="24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Hub</a:t>
            </a:r>
            <a:endParaRPr sz="2400">
              <a:solidFill>
                <a:srgbClr val="1155CC"/>
              </a:solidFill>
            </a:endParaRPr>
          </a:p>
        </p:txBody>
      </p:sp>
      <p:cxnSp>
        <p:nvCxnSpPr>
          <p:cNvPr id="630" name="Google Shape;630;p87"/>
          <p:cNvCxnSpPr/>
          <p:nvPr/>
        </p:nvCxnSpPr>
        <p:spPr>
          <a:xfrm rot="10800000" flipH="1">
            <a:off x="1973700" y="1644600"/>
            <a:ext cx="2267400" cy="2250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1" name="Google Shape;631;p87"/>
          <p:cNvSpPr txBox="1"/>
          <p:nvPr/>
        </p:nvSpPr>
        <p:spPr>
          <a:xfrm>
            <a:off x="1024325" y="1388675"/>
            <a:ext cx="2361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Publish Context Change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632" name="Google Shape;632;p87"/>
          <p:cNvCxnSpPr/>
          <p:nvPr/>
        </p:nvCxnSpPr>
        <p:spPr>
          <a:xfrm>
            <a:off x="6033550" y="2025750"/>
            <a:ext cx="1355400" cy="6432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33" name="Google Shape;6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428" y="910249"/>
            <a:ext cx="1272375" cy="1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7"/>
          <p:cNvSpPr txBox="1"/>
          <p:nvPr/>
        </p:nvSpPr>
        <p:spPr>
          <a:xfrm>
            <a:off x="7751020" y="1276092"/>
            <a:ext cx="7833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App</a:t>
            </a:r>
            <a:endParaRPr sz="2400">
              <a:solidFill>
                <a:srgbClr val="1155CC"/>
              </a:solidFill>
            </a:endParaRPr>
          </a:p>
        </p:txBody>
      </p:sp>
      <p:cxnSp>
        <p:nvCxnSpPr>
          <p:cNvPr id="635" name="Google Shape;635;p87"/>
          <p:cNvCxnSpPr/>
          <p:nvPr/>
        </p:nvCxnSpPr>
        <p:spPr>
          <a:xfrm rot="10800000" flipH="1">
            <a:off x="6033550" y="1401125"/>
            <a:ext cx="1342800" cy="3273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6" name="Google Shape;636;p87"/>
          <p:cNvSpPr txBox="1"/>
          <p:nvPr/>
        </p:nvSpPr>
        <p:spPr>
          <a:xfrm>
            <a:off x="4705650" y="1191300"/>
            <a:ext cx="2361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Subscribe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637" name="Google Shape;637;p87"/>
          <p:cNvSpPr txBox="1"/>
          <p:nvPr/>
        </p:nvSpPr>
        <p:spPr>
          <a:xfrm>
            <a:off x="6669350" y="2061975"/>
            <a:ext cx="2361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Subscribe</a:t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6ABA0-1C28-4D20-84C0-32EFE5A3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bigger picture for EHRs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240A4-2548-4E92-9002-9F29339B6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91E2D-8225-492A-BDDF-5C06D5486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3379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A37F-8E3C-4912-AA19-2F7FA5F5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Use-cases for SMART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9D666-FD7C-4356-9E6B-46CC46562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14400"/>
            <a:ext cx="8228883" cy="3541690"/>
          </a:xfrm>
        </p:spPr>
        <p:txBody>
          <a:bodyPr/>
          <a:lstStyle/>
          <a:p>
            <a:r>
              <a:rPr lang="en-CA" dirty="0"/>
              <a:t>Customer needs that are too unique/complex to meet</a:t>
            </a:r>
          </a:p>
          <a:p>
            <a:pPr lvl="1"/>
            <a:r>
              <a:rPr lang="en-CA" dirty="0"/>
              <a:t>And/or too hard to maintain in your code-base</a:t>
            </a:r>
          </a:p>
          <a:p>
            <a:r>
              <a:rPr lang="en-CA" dirty="0"/>
              <a:t>Integrate 3</a:t>
            </a:r>
            <a:r>
              <a:rPr lang="en-CA" baseline="30000" dirty="0"/>
              <a:t>rd</a:t>
            </a:r>
            <a:r>
              <a:rPr lang="en-CA" dirty="0"/>
              <a:t> party content into your app</a:t>
            </a:r>
          </a:p>
          <a:p>
            <a:r>
              <a:rPr lang="en-CA" dirty="0"/>
              <a:t>Regulatory requirements where it’s not clear how your users will respond</a:t>
            </a:r>
          </a:p>
          <a:p>
            <a:r>
              <a:rPr lang="en-CA" dirty="0"/>
              <a:t>A way to adopt new features quickly without rolling out a new code-base</a:t>
            </a:r>
          </a:p>
          <a:p>
            <a:r>
              <a:rPr lang="en-CA" dirty="0"/>
              <a:t>A way to experiment, leverage “new best practice” quickly</a:t>
            </a:r>
          </a:p>
          <a:p>
            <a:r>
              <a:rPr lang="en-CA" dirty="0"/>
              <a:t>Give patients access to read/contribute data (e.g. iPhone)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0DFE3-1A63-46B5-9468-24871BDF6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67B3A-DD6D-4B0B-8457-8069489B4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5206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202A-1745-449B-A18F-77599122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Use-cases for FHIR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0E00D-D743-48D1-A56F-6B9BF11D9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SMART </a:t>
            </a:r>
            <a:r>
              <a:rPr lang="en-CA" dirty="0">
                <a:sym typeface="Wingdings" panose="05000000000000000000" pitchFamily="2" charset="2"/>
              </a:rPr>
              <a:t></a:t>
            </a:r>
          </a:p>
          <a:p>
            <a:r>
              <a:rPr lang="en-CA" dirty="0">
                <a:sym typeface="Wingdings" panose="05000000000000000000" pitchFamily="2" charset="2"/>
              </a:rPr>
              <a:t>CDS-Hooks</a:t>
            </a:r>
          </a:p>
          <a:p>
            <a:r>
              <a:rPr lang="en-CA" dirty="0">
                <a:sym typeface="Wingdings" panose="05000000000000000000" pitchFamily="2" charset="2"/>
              </a:rPr>
              <a:t>Direct query by trusted sources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E.g. public health</a:t>
            </a:r>
          </a:p>
          <a:p>
            <a:r>
              <a:rPr lang="en-CA" dirty="0">
                <a:sym typeface="Wingdings" panose="05000000000000000000" pitchFamily="2" charset="2"/>
              </a:rPr>
              <a:t>Single ‘standard’ API that can be consumed by everyone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No more one-off APIs for each jurisdiction, each use-case</a:t>
            </a:r>
          </a:p>
          <a:p>
            <a:pPr lvl="2"/>
            <a:r>
              <a:rPr lang="en-CA" dirty="0">
                <a:sym typeface="Wingdings" panose="05000000000000000000" pitchFamily="2" charset="2"/>
              </a:rPr>
              <a:t>Will still be jurisdiction-specific needs, but can send same data to everyone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68747-AADD-4B4F-87F7-F10468CC3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45BC2-647F-4CF2-AE4F-F46BE5700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882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           ?</a:t>
            </a: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dirty="0"/>
              <a:t>API and data models representing discrete clinical and administrative units (patient, practitioner, allergy, medication order, etc.)</a:t>
            </a:r>
          </a:p>
          <a:p>
            <a:pPr marL="457200" lvl="1" indent="0">
              <a:buNone/>
            </a:pPr>
            <a:r>
              <a:rPr lang="en-CA" sz="1400" dirty="0"/>
              <a:t>~ 150 have been defined </a:t>
            </a:r>
          </a:p>
          <a:p>
            <a:r>
              <a:rPr lang="en-CA" sz="1800" dirty="0"/>
              <a:t>Narrative text for “lowest common denominator data exchange”</a:t>
            </a:r>
          </a:p>
          <a:p>
            <a:r>
              <a:rPr lang="en-CA" sz="1800" dirty="0"/>
              <a:t>Developer readable data format (JSON or XML)</a:t>
            </a:r>
          </a:p>
          <a:p>
            <a:r>
              <a:rPr lang="en-CA" sz="1800" dirty="0"/>
              <a:t>Can reference other resources by their URL </a:t>
            </a:r>
          </a:p>
          <a:p>
            <a:r>
              <a:rPr lang="en-CA" sz="1800" dirty="0"/>
              <a:t>Doesn’t include the kitchen sink</a:t>
            </a:r>
          </a:p>
          <a:p>
            <a:pPr lvl="1"/>
            <a:r>
              <a:rPr lang="en-CA" sz="1400" dirty="0"/>
              <a:t>“We only include data elements if we are confident that most normal implementations using that resource will make use of the element” </a:t>
            </a:r>
          </a:p>
          <a:p>
            <a:r>
              <a:rPr lang="en-CA" sz="1800" dirty="0"/>
              <a:t>But, support extensions for faucets, etc.</a:t>
            </a:r>
          </a:p>
          <a:p>
            <a:endParaRPr lang="en-CA" sz="1800" dirty="0"/>
          </a:p>
          <a:p>
            <a:endParaRPr lang="en-CA" sz="1800" dirty="0"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l="27070" t="19101" r="26891" b="29809"/>
          <a:stretch/>
        </p:blipFill>
        <p:spPr>
          <a:xfrm>
            <a:off x="1994927" y="106587"/>
            <a:ext cx="1221075" cy="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3D94-8867-4E73-AB47-D815BB64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FHIR is at in the U.S.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18991-1241-4926-8868-DD30CAE74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Major EMR vendors started investing heavily in it 4 years ago (“Argonaut”)</a:t>
            </a:r>
          </a:p>
          <a:p>
            <a:pPr lvl="1"/>
            <a:r>
              <a:rPr lang="en-CA" dirty="0"/>
              <a:t>All have their second generation FHIR interfaces in production and are working on their third</a:t>
            </a:r>
          </a:p>
          <a:p>
            <a:r>
              <a:rPr lang="en-CA" dirty="0"/>
              <a:t>Payers, research organizations, public health all now jumping on bandwagon</a:t>
            </a:r>
          </a:p>
          <a:p>
            <a:r>
              <a:rPr lang="en-CA" dirty="0"/>
              <a:t>Regulations in the works expected to mandate FHIR in several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243D8-741B-44EF-80AA-090B483ACF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D54B8-394B-4EEC-BA76-67E90F73C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4662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3128-ED12-41F0-8AAD-5A7C7B90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are we in Canada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17A33-2641-42F7-A206-E6ABD6E05D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About 2-3 years behind U.S.</a:t>
            </a:r>
          </a:p>
          <a:p>
            <a:pPr lvl="1"/>
            <a:r>
              <a:rPr lang="en-CA" dirty="0"/>
              <a:t>(When FHIR started, we were recovering from a v3 hangover)</a:t>
            </a:r>
          </a:p>
          <a:p>
            <a:r>
              <a:rPr lang="en-CA" dirty="0"/>
              <a:t>Numerous projects in Ontario, some in BC, AB, a few in </a:t>
            </a:r>
            <a:r>
              <a:rPr lang="en-CA" dirty="0" err="1"/>
              <a:t>maritimes</a:t>
            </a:r>
            <a:r>
              <a:rPr lang="en-CA" dirty="0"/>
              <a:t> and Quebec</a:t>
            </a:r>
          </a:p>
          <a:p>
            <a:r>
              <a:rPr lang="en-CA" dirty="0"/>
              <a:t>Just starting the process of coming up with a “CA Core“ that reflects Canadian requirements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F1B8F-B3D2-41E5-A51C-CFF0AF496E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4BD19-F3D1-41C4-BF2B-C6408C437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432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3C7-7D61-45DB-8F1F-D84D99E7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Importance of CA Baseline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D4747-CD50-43C6-8245-FDB6B77C2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Foundation for CA use of SMART, CDS Hooks, etc.</a:t>
            </a:r>
          </a:p>
          <a:p>
            <a:r>
              <a:rPr lang="en-CA" dirty="0"/>
              <a:t>Defines minimum expectation for what EHRs agree they can all produce</a:t>
            </a:r>
          </a:p>
          <a:p>
            <a:r>
              <a:rPr lang="en-CA" dirty="0"/>
              <a:t>In the US, they were driven by EHRs (informed by regulation)</a:t>
            </a:r>
          </a:p>
          <a:p>
            <a:pPr lvl="1"/>
            <a:r>
              <a:rPr lang="en-CA" dirty="0"/>
              <a:t>We ought to be following the same path in Canada</a:t>
            </a:r>
          </a:p>
          <a:p>
            <a:r>
              <a:rPr lang="en-CA" dirty="0"/>
              <a:t>Once they’re “blessed”, Apple and others can help enforce that jurisdictional expectations remain aligned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07028-91F4-4D72-8EC0-3D96268909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8ADA6-DFF5-4C40-B3D1-056822A58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288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C3FA-9192-40E7-BBBE-2F829216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this project 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68617-59BF-4BD3-B68D-5F70DF640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3548"/>
            <a:ext cx="8228883" cy="3402542"/>
          </a:xfrm>
        </p:spPr>
        <p:txBody>
          <a:bodyPr/>
          <a:lstStyle/>
          <a:p>
            <a:r>
              <a:rPr lang="en-CA" sz="2000" dirty="0"/>
              <a:t>Filling out forms is a pain for your users</a:t>
            </a:r>
          </a:p>
          <a:p>
            <a:r>
              <a:rPr lang="en-CA" sz="2000" dirty="0"/>
              <a:t>Writing complex software to support filling out forms is a pain for you</a:t>
            </a:r>
          </a:p>
          <a:p>
            <a:r>
              <a:rPr lang="en-CA" sz="2000" dirty="0"/>
              <a:t>Investment in SMART will be leverageable across future projects</a:t>
            </a:r>
          </a:p>
          <a:p>
            <a:pPr lvl="1"/>
            <a:r>
              <a:rPr lang="en-CA" sz="1800" dirty="0"/>
              <a:t>i.e. any SMART app created by you, clients, jurisdictions or other sources</a:t>
            </a:r>
          </a:p>
          <a:p>
            <a:pPr lvl="1"/>
            <a:r>
              <a:rPr lang="en-CA" sz="1800" dirty="0"/>
              <a:t>Similarly, FHIR interfaces will also be leverageable in other jurisdictions</a:t>
            </a:r>
          </a:p>
          <a:p>
            <a:r>
              <a:rPr lang="en-CA" sz="2000" dirty="0"/>
              <a:t>This project allows an easy on-ramp</a:t>
            </a:r>
          </a:p>
          <a:p>
            <a:pPr lvl="1"/>
            <a:r>
              <a:rPr lang="en-CA" sz="1800" dirty="0"/>
              <a:t>Simplest authorization model</a:t>
            </a:r>
          </a:p>
          <a:p>
            <a:pPr lvl="1"/>
            <a:r>
              <a:rPr lang="en-CA" sz="1800" dirty="0"/>
              <a:t>Minimal FHIR requirements</a:t>
            </a:r>
          </a:p>
          <a:p>
            <a:pPr lvl="2"/>
            <a:r>
              <a:rPr lang="en-CA" sz="1800" dirty="0"/>
              <a:t>CapabilityStatement, Patient, Practitioner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61798-4C78-49C9-A132-AC8CAC1CDF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041FC-49B5-4200-863C-691D43B13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094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5E76-44B2-4651-BFD1-77F78A26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query workflow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B7F41-0D9A-4F10-A2C7-1D753C902E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F1412-592F-45A8-A74D-284283B7E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987C26-D62A-453D-A578-1D3267892FB7}"/>
              </a:ext>
            </a:extLst>
          </p:cNvPr>
          <p:cNvSpPr/>
          <p:nvPr/>
        </p:nvSpPr>
        <p:spPr>
          <a:xfrm>
            <a:off x="696567" y="988305"/>
            <a:ext cx="1112354" cy="33451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SMART 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61EB4E-0698-45DD-B6A9-B769E957DEDC}"/>
              </a:ext>
            </a:extLst>
          </p:cNvPr>
          <p:cNvSpPr/>
          <p:nvPr/>
        </p:nvSpPr>
        <p:spPr>
          <a:xfrm>
            <a:off x="5669832" y="1055985"/>
            <a:ext cx="1675918" cy="9332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Extract parameters &amp; create SQL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2909674-A582-4010-A279-6C3BBC29B152}"/>
              </a:ext>
            </a:extLst>
          </p:cNvPr>
          <p:cNvSpPr/>
          <p:nvPr/>
        </p:nvSpPr>
        <p:spPr>
          <a:xfrm>
            <a:off x="7427843" y="2198203"/>
            <a:ext cx="1158737" cy="925359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EHR</a:t>
            </a:r>
          </a:p>
          <a:p>
            <a:pPr algn="ctr"/>
            <a:r>
              <a:rPr lang="en-CA" sz="1600" dirty="0"/>
              <a:t>Database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4E3E90-33AF-4E22-A538-15CE1C5F6097}"/>
              </a:ext>
            </a:extLst>
          </p:cNvPr>
          <p:cNvSpPr/>
          <p:nvPr/>
        </p:nvSpPr>
        <p:spPr>
          <a:xfrm>
            <a:off x="2966385" y="1064505"/>
            <a:ext cx="1675918" cy="9332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Check security, auth, decode params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D118E5-E84C-489B-8287-FECCEF690849}"/>
              </a:ext>
            </a:extLst>
          </p:cNvPr>
          <p:cNvSpPr/>
          <p:nvPr/>
        </p:nvSpPr>
        <p:spPr>
          <a:xfrm>
            <a:off x="5669832" y="3332520"/>
            <a:ext cx="1675918" cy="9332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Map to FHIR object 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3FE881-4B8E-4A05-A74B-13BD81D5672B}"/>
              </a:ext>
            </a:extLst>
          </p:cNvPr>
          <p:cNvSpPr/>
          <p:nvPr/>
        </p:nvSpPr>
        <p:spPr>
          <a:xfrm>
            <a:off x="2966385" y="3328807"/>
            <a:ext cx="1675918" cy="9332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Serialize to XML/JSON and return response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15E7-F6E6-47AA-94F0-1AE049ABEA46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345750" y="1522615"/>
            <a:ext cx="661462" cy="675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9FDE1D-FD87-4C1F-B895-490E088844E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808921" y="3795437"/>
            <a:ext cx="1157464" cy="3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EA3B10-846D-4B5B-AD84-003EE908EDC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08921" y="1531135"/>
            <a:ext cx="1157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1526BF-4E08-40A0-B404-824B717922C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4642303" y="3795437"/>
            <a:ext cx="1027529" cy="3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D6C1F0-4A7A-4A31-9C2C-3516A246437A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H="1">
            <a:off x="7345750" y="3123562"/>
            <a:ext cx="661462" cy="675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853D8C-5384-4FFD-8037-E457252F58D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4642303" y="1522615"/>
            <a:ext cx="1027529" cy="8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C2B6E7-3483-4D16-B459-BE1EE542EAEC}"/>
              </a:ext>
            </a:extLst>
          </p:cNvPr>
          <p:cNvSpPr txBox="1"/>
          <p:nvPr/>
        </p:nvSpPr>
        <p:spPr>
          <a:xfrm>
            <a:off x="1983103" y="1272717"/>
            <a:ext cx="876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 Get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81EAB7-8AC2-49EA-8439-B1AE604D26B3}"/>
              </a:ext>
            </a:extLst>
          </p:cNvPr>
          <p:cNvSpPr txBox="1"/>
          <p:nvPr/>
        </p:nvSpPr>
        <p:spPr>
          <a:xfrm>
            <a:off x="4877212" y="1300302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Query</a:t>
            </a:r>
          </a:p>
          <a:p>
            <a:r>
              <a:rPr lang="en-CA" sz="1200" dirty="0"/>
              <a:t>object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578A0C-147E-4912-A7A4-EC279426CDDA}"/>
              </a:ext>
            </a:extLst>
          </p:cNvPr>
          <p:cNvSpPr txBox="1"/>
          <p:nvPr/>
        </p:nvSpPr>
        <p:spPr>
          <a:xfrm>
            <a:off x="4758589" y="3568317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Resource</a:t>
            </a:r>
          </a:p>
          <a:p>
            <a:r>
              <a:rPr lang="en-CA" sz="1200" dirty="0"/>
              <a:t>object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8C0550-98A5-4EAD-87E7-41106C9B7FF5}"/>
              </a:ext>
            </a:extLst>
          </p:cNvPr>
          <p:cNvSpPr txBox="1"/>
          <p:nvPr/>
        </p:nvSpPr>
        <p:spPr>
          <a:xfrm>
            <a:off x="7723319" y="1517941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SQL</a:t>
            </a:r>
          </a:p>
          <a:p>
            <a:r>
              <a:rPr lang="en-CA" sz="1200" dirty="0"/>
              <a:t>query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D71011-53B7-4E1A-BD2C-2F85F1A22A71}"/>
              </a:ext>
            </a:extLst>
          </p:cNvPr>
          <p:cNvSpPr txBox="1"/>
          <p:nvPr/>
        </p:nvSpPr>
        <p:spPr>
          <a:xfrm>
            <a:off x="7723319" y="334953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SQL</a:t>
            </a:r>
          </a:p>
          <a:p>
            <a:r>
              <a:rPr lang="en-CA" sz="1200" dirty="0"/>
              <a:t>response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EB70DE-AC66-48C4-8F29-E3C63F2844CD}"/>
              </a:ext>
            </a:extLst>
          </p:cNvPr>
          <p:cNvSpPr txBox="1"/>
          <p:nvPr/>
        </p:nvSpPr>
        <p:spPr>
          <a:xfrm>
            <a:off x="1903625" y="3577219"/>
            <a:ext cx="103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FHIR</a:t>
            </a:r>
          </a:p>
          <a:p>
            <a:r>
              <a:rPr lang="en-CA" sz="1200" dirty="0"/>
              <a:t>XML / JSON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1355BF-6D3C-48B4-BCC0-65164ECC9245}"/>
              </a:ext>
            </a:extLst>
          </p:cNvPr>
          <p:cNvSpPr/>
          <p:nvPr/>
        </p:nvSpPr>
        <p:spPr>
          <a:xfrm>
            <a:off x="5480262" y="887896"/>
            <a:ext cx="1984110" cy="37371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7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7B6B-420D-426D-BFDB-218E8180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hard is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364BE-DC97-4144-9C63-C771E2C1A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One EMR vendor who already had done FHIR added SMART support overnight</a:t>
            </a:r>
          </a:p>
          <a:p>
            <a:r>
              <a:rPr lang="en-CA" dirty="0"/>
              <a:t>PHSA scope, including testing: 3-5 days</a:t>
            </a:r>
          </a:p>
          <a:p>
            <a:pPr lvl="1"/>
            <a:r>
              <a:rPr lang="en-CA" dirty="0"/>
              <a:t>If you use the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40824-9C6F-426D-949A-C12134CC8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5F40D-2C98-4F2B-AC60-EF4D967F3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8156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D3263B-0F25-4413-B514-66365B24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Supports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B7D86-BDEA-4E48-9DFE-CF92858E5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5DBD2-39B8-4B96-B919-2BFC0D326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3909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1D88-3555-4415-842C-5D92877B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Sandbox Demo</a:t>
            </a:r>
          </a:p>
        </p:txBody>
      </p:sp>
      <p:sp>
        <p:nvSpPr>
          <p:cNvPr id="267" name="Google Shape;267;p3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endParaRPr sz="2700" b="1"/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700" b="1" u="sng">
                <a:solidFill>
                  <a:schemeClr val="hlink"/>
                </a:solidFill>
                <a:hlinkClick r:id="rId3"/>
              </a:rPr>
              <a:t>launch.smarthealthit.org</a:t>
            </a:r>
            <a:endParaRPr sz="2700" b="1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80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350" b="1"/>
              <a:t>Glucose sample app:</a:t>
            </a:r>
            <a:endParaRPr sz="1350" b="1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350"/>
              <a:t>Code: </a:t>
            </a:r>
            <a:r>
              <a:rPr lang="en-US" sz="1350" u="sng">
                <a:solidFill>
                  <a:schemeClr val="hlink"/>
                </a:solidFill>
                <a:hlinkClick r:id="rId4"/>
              </a:rPr>
              <a:t>https://glitch.com/edit/#!/exciting-firefly</a:t>
            </a:r>
            <a:endParaRPr sz="1350"/>
          </a:p>
          <a:p>
            <a:pPr marL="0" indent="0">
              <a:lnSpc>
                <a:spcPct val="130000"/>
              </a:lnSpc>
              <a:spcBef>
                <a:spcPts val="0"/>
              </a:spcBef>
              <a:buSzPts val="1100"/>
              <a:buNone/>
            </a:pPr>
            <a:r>
              <a:rPr lang="en-US" sz="1350"/>
              <a:t>EHR launch: </a:t>
            </a:r>
            <a:r>
              <a:rPr lang="en-US" sz="1350" u="sng">
                <a:solidFill>
                  <a:schemeClr val="hlink"/>
                </a:solidFill>
                <a:hlinkClick r:id="rId5"/>
              </a:rPr>
              <a:t>https://exciting-firefly.glitch.me/ehr.html</a:t>
            </a:r>
            <a:r>
              <a:rPr lang="en-US" sz="1350"/>
              <a:t>  </a:t>
            </a:r>
            <a:endParaRPr sz="1350"/>
          </a:p>
          <a:p>
            <a:pPr marL="0" indent="0">
              <a:lnSpc>
                <a:spcPct val="130000"/>
              </a:lnSpc>
              <a:spcBef>
                <a:spcPts val="0"/>
              </a:spcBef>
              <a:buSzPts val="1100"/>
              <a:buNone/>
            </a:pPr>
            <a:r>
              <a:rPr lang="en-US" sz="1350"/>
              <a:t>Standalone launch: </a:t>
            </a:r>
            <a:r>
              <a:rPr lang="en-US" sz="1350" u="sng">
                <a:solidFill>
                  <a:schemeClr val="hlink"/>
                </a:solidFill>
                <a:hlinkClick r:id="rId6"/>
              </a:rPr>
              <a:t>https://exciting-firefly.glitch.me/standalone.html</a:t>
            </a:r>
            <a:r>
              <a:rPr lang="en-US" sz="1350"/>
              <a:t>  </a:t>
            </a:r>
            <a:endParaRPr sz="135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35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/>
        </p:nvSpPr>
        <p:spPr>
          <a:xfrm>
            <a:off x="3787346" y="74141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4483" y="1717762"/>
            <a:ext cx="1190780" cy="120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9710" r="65324"/>
          <a:stretch/>
        </p:blipFill>
        <p:spPr>
          <a:xfrm>
            <a:off x="5633041" y="1508953"/>
            <a:ext cx="1187646" cy="162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>
            <a:hlinkClick r:id="rId7"/>
          </p:cNvPr>
          <p:cNvPicPr preferRelativeResize="0"/>
          <p:nvPr/>
        </p:nvPicPr>
        <p:blipFill/>
        <p:spPr>
          <a:xfrm>
            <a:off x="2226667" y="3306277"/>
            <a:ext cx="1066412" cy="108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79452" y="2982392"/>
            <a:ext cx="1494824" cy="151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98762" y="1568786"/>
            <a:ext cx="1190780" cy="120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24502" y="3376584"/>
            <a:ext cx="939299" cy="9402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0DB6AA-7FA4-4B17-978B-0FBF4D5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Software Libraries for Developers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B4FF1-1A19-4F76-BCC0-F24D02AE3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73426"/>
            <a:ext cx="8228883" cy="338266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dev.smarthealthit.org</a:t>
            </a:r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/>
        </p:nvSpPr>
        <p:spPr>
          <a:xfrm>
            <a:off x="3787346" y="74141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927" y="1283089"/>
            <a:ext cx="1766420" cy="1413548"/>
          </a:xfrm>
          <a:prstGeom prst="rect">
            <a:avLst/>
          </a:prstGeom>
          <a:solidFill>
            <a:srgbClr val="ECECEC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89" name="Google Shape;289;p3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707" y="1857121"/>
            <a:ext cx="1884731" cy="1387091"/>
          </a:xfrm>
          <a:prstGeom prst="rect">
            <a:avLst/>
          </a:prstGeom>
          <a:solidFill>
            <a:srgbClr val="ECECEC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90" name="Google Shape;290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30488" y="2461582"/>
            <a:ext cx="1884731" cy="1356662"/>
          </a:xfrm>
          <a:prstGeom prst="rect">
            <a:avLst/>
          </a:prstGeom>
          <a:solidFill>
            <a:srgbClr val="ECECEC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91" name="Google Shape;291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72854" y="3105129"/>
            <a:ext cx="1894850" cy="1421138"/>
          </a:xfrm>
          <a:prstGeom prst="rect">
            <a:avLst/>
          </a:prstGeom>
          <a:solidFill>
            <a:srgbClr val="ECECEC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5B0EB84-8078-4FC4-B3DF-A1542487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Open </a:t>
            </a:r>
            <a:r>
              <a:rPr lang="en-CA" dirty="0" err="1"/>
              <a:t>Souce</a:t>
            </a:r>
            <a:r>
              <a:rPr lang="en-CA" dirty="0"/>
              <a:t> Sample Apps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Query &amp; Resource Example</a:t>
            </a:r>
          </a:p>
        </p:txBody>
      </p:sp>
      <p:pic>
        <p:nvPicPr>
          <p:cNvPr id="156" name="Google Shape;156;p2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7827" y="1838257"/>
            <a:ext cx="4575175" cy="30321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A87A9-91E5-49B2-AE21-9FE2B6005CB9}"/>
              </a:ext>
            </a:extLst>
          </p:cNvPr>
          <p:cNvSpPr txBox="1"/>
          <p:nvPr/>
        </p:nvSpPr>
        <p:spPr>
          <a:xfrm>
            <a:off x="613647" y="791942"/>
            <a:ext cx="8534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GET http://test.fhir.org/r4/Patient?identifier=12345678&amp;birth-date=1948-04-14&amp;_format=json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45343"/>
          <a:stretch/>
        </p:blipFill>
        <p:spPr>
          <a:xfrm>
            <a:off x="5004165" y="3652566"/>
            <a:ext cx="21240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9114" y="1574594"/>
            <a:ext cx="1711718" cy="95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96397" y="1662796"/>
            <a:ext cx="1529498" cy="81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t="1" r="36188" b="-14180"/>
          <a:stretch/>
        </p:blipFill>
        <p:spPr>
          <a:xfrm>
            <a:off x="5004165" y="2788877"/>
            <a:ext cx="2215934" cy="60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r="61042"/>
          <a:stretch/>
        </p:blipFill>
        <p:spPr>
          <a:xfrm>
            <a:off x="1996646" y="3698321"/>
            <a:ext cx="2124621" cy="51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r="38403"/>
          <a:stretch/>
        </p:blipFill>
        <p:spPr>
          <a:xfrm>
            <a:off x="1996647" y="2777834"/>
            <a:ext cx="2263892" cy="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F2D0F-04C5-4D09-8902-2A06FB1A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 Sandboxes for Testing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7665-D748-444D-9E1F-585605A1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Sandbox</a:t>
            </a:r>
          </a:p>
        </p:txBody>
      </p:sp>
      <p:sp>
        <p:nvSpPr>
          <p:cNvPr id="311" name="Google Shape;311;p3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buSzPts val="2400"/>
            </a:pPr>
            <a:r>
              <a:rPr lang="en-US" sz="1800"/>
              <a:t>De-identified longitudinal medical records</a:t>
            </a:r>
            <a:endParaRPr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800"/>
          </a:p>
          <a:p>
            <a:pPr marL="171450" indent="-171450">
              <a:lnSpc>
                <a:spcPct val="130000"/>
              </a:lnSpc>
              <a:spcBef>
                <a:spcPts val="0"/>
              </a:spcBef>
              <a:buSzPts val="2400"/>
            </a:pPr>
            <a:r>
              <a:rPr lang="en-US" sz="1800"/>
              <a:t>Over 1,500 synthetically generated patients comprising 150,000 FHIR resources</a:t>
            </a:r>
            <a:endParaRPr/>
          </a:p>
          <a:p>
            <a:pPr marL="171450" indent="-57150">
              <a:lnSpc>
                <a:spcPct val="130000"/>
              </a:lnSpc>
              <a:spcBef>
                <a:spcPts val="0"/>
              </a:spcBef>
              <a:buSzPts val="2400"/>
              <a:buNone/>
            </a:pPr>
            <a:endParaRPr sz="1800"/>
          </a:p>
          <a:p>
            <a:pPr marL="171450" indent="-171450">
              <a:lnSpc>
                <a:spcPct val="130000"/>
              </a:lnSpc>
              <a:spcBef>
                <a:spcPts val="0"/>
              </a:spcBef>
              <a:buSzPts val="2400"/>
            </a:pPr>
            <a:r>
              <a:rPr lang="en-US" sz="1800"/>
              <a:t>PRO data based on NHS pre and post surgery surveys</a:t>
            </a:r>
            <a:endParaRPr/>
          </a:p>
          <a:p>
            <a:pPr marL="171450" indent="-57150">
              <a:lnSpc>
                <a:spcPct val="130000"/>
              </a:lnSpc>
              <a:spcBef>
                <a:spcPts val="0"/>
              </a:spcBef>
              <a:buSzPts val="2400"/>
              <a:buNone/>
            </a:pPr>
            <a:endParaRPr sz="1800"/>
          </a:p>
          <a:p>
            <a:pPr marL="171450" indent="-57150">
              <a:lnSpc>
                <a:spcPct val="130000"/>
              </a:lnSpc>
              <a:spcBef>
                <a:spcPts val="0"/>
              </a:spcBef>
              <a:buSzPts val="2400"/>
              <a:buNone/>
            </a:pP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3787346" y="74141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933" y="832708"/>
            <a:ext cx="2399103" cy="292672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0" name="Google Shape;320;p37"/>
          <p:cNvPicPr preferRelativeResize="0"/>
          <p:nvPr/>
        </p:nvPicPr>
        <p:blipFill/>
        <p:spPr>
          <a:xfrm>
            <a:off x="2672862" y="2035683"/>
            <a:ext cx="4783373" cy="26543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1" name="Google Shape;321;p37"/>
          <p:cNvSpPr txBox="1"/>
          <p:nvPr/>
        </p:nvSpPr>
        <p:spPr>
          <a:xfrm>
            <a:off x="1143000" y="393036"/>
            <a:ext cx="68580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http://docs.smarthealthit.org/data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3787346" y="74141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97" y="496894"/>
            <a:ext cx="5644406" cy="441046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0" name="Google Shape;330;p38"/>
          <p:cNvSpPr txBox="1"/>
          <p:nvPr/>
        </p:nvSpPr>
        <p:spPr>
          <a:xfrm>
            <a:off x="1143000" y="164436"/>
            <a:ext cx="68580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https://launch.smarthealthit.org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C759-9898-4A52-92C7-5480E443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Cerner SMART Tutorial</a:t>
            </a:r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35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350" b="1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sz="1350" b="1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350" dirty="0"/>
              <a:t>Code: </a:t>
            </a:r>
            <a:r>
              <a:rPr lang="en-US" sz="1350" u="sng" dirty="0">
                <a:solidFill>
                  <a:schemeClr val="hlink"/>
                </a:solidFill>
                <a:hlinkClick r:id="rId3"/>
              </a:rPr>
              <a:t>https://glitch.com/edit/#!/potent-spy</a:t>
            </a:r>
            <a:endParaRPr sz="135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350" dirty="0"/>
              <a:t>Write-up: </a:t>
            </a:r>
            <a:r>
              <a:rPr lang="en-US" sz="1350" u="sng" dirty="0">
                <a:solidFill>
                  <a:schemeClr val="hlink"/>
                </a:solidFill>
                <a:hlinkClick r:id="rId4"/>
              </a:rPr>
              <a:t>http://engineering.cerner.com/smart-on-fhir-tutorial</a:t>
            </a:r>
            <a:endParaRPr sz="135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SzPts val="1100"/>
              <a:buNone/>
            </a:pPr>
            <a:r>
              <a:rPr lang="en-US" sz="1350" dirty="0"/>
              <a:t>Standalone launch: </a:t>
            </a:r>
            <a:r>
              <a:rPr lang="en-US" sz="1350" u="sng" dirty="0">
                <a:solidFill>
                  <a:schemeClr val="hlink"/>
                </a:solidFill>
                <a:hlinkClick r:id="rId5"/>
              </a:rPr>
              <a:t>https://potent-spy.glitch.me/launch-patient.html</a:t>
            </a:r>
            <a:endParaRPr sz="13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2EE0-BFEA-451A-86BF-3B0A9703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027D-0C50-4BF1-94AB-1F56F3607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Open source reference implementations</a:t>
            </a:r>
          </a:p>
          <a:p>
            <a:pPr lvl="1"/>
            <a:r>
              <a:rPr lang="en-CA" dirty="0"/>
              <a:t>Java, C#, </a:t>
            </a:r>
            <a:r>
              <a:rPr lang="en-CA" dirty="0" err="1"/>
              <a:t>Javascript</a:t>
            </a:r>
            <a:r>
              <a:rPr lang="en-CA" dirty="0"/>
              <a:t>, Swift, Pascal/Delphi</a:t>
            </a:r>
          </a:p>
          <a:p>
            <a:r>
              <a:rPr lang="en-CA" dirty="0"/>
              <a:t>Open source servers and public test servers</a:t>
            </a:r>
          </a:p>
          <a:p>
            <a:r>
              <a:rPr lang="en-CA" dirty="0"/>
              <a:t>Connectathons</a:t>
            </a:r>
          </a:p>
          <a:p>
            <a:pPr lvl="1"/>
            <a:r>
              <a:rPr lang="en-CA" dirty="0"/>
              <a:t>5 big ones/year, plus lots of small/virtual ones</a:t>
            </a:r>
          </a:p>
          <a:p>
            <a:r>
              <a:rPr lang="en-CA" dirty="0">
                <a:hlinkClick r:id="rId2"/>
              </a:rPr>
              <a:t>http://chat.fhir.org</a:t>
            </a:r>
            <a:endParaRPr lang="en-CA" dirty="0"/>
          </a:p>
          <a:p>
            <a:r>
              <a:rPr lang="en-CA" dirty="0">
                <a:hlinkClick r:id="rId3"/>
              </a:rPr>
              <a:t>https://infocentral.infoway-inforoute.ca/en/forum/266-fhir-implementations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C0220-D109-415D-A9A1-BF080888D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3E50C-3268-4B4D-B254-F1A1830681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4134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0" y="1357310"/>
            <a:ext cx="3535749" cy="235300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444C4-F5F7-4FD9-850E-797CB729F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4888" y="1357310"/>
            <a:ext cx="4198358" cy="3098780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3"/>
              </a:rPr>
              <a:t>lmckenzie@gevityinc.com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or find me 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>
                <a:hlinkClick r:id="rId4"/>
              </a:rPr>
              <a:t>http://chat.fhir.org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154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411D-1795-4185-B509-30983C77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“developer-friendly” spec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C83CD-01C0-4E8F-AA64-BC27990BAD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2F97D-25BC-408A-A354-B1AF0C64B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F95FD-1761-4FC2-ABDA-106D02FB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85" y="864063"/>
            <a:ext cx="4896679" cy="3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346A-7170-4E08-84EA-9CD77654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doesn’t mean starting from scratch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A7F50-097F-49A6-BB7A-D14BF26C62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If you’ve standardized your data, you’ve done the hard part</a:t>
            </a:r>
          </a:p>
          <a:p>
            <a:pPr lvl="1"/>
            <a:r>
              <a:rPr lang="en-CA" dirty="0"/>
              <a:t>Mapping terminology</a:t>
            </a:r>
          </a:p>
          <a:p>
            <a:pPr lvl="1"/>
            <a:r>
              <a:rPr lang="en-CA" dirty="0"/>
              <a:t>Building interfaces to allow external data in and out</a:t>
            </a:r>
          </a:p>
          <a:p>
            <a:pPr lvl="1"/>
            <a:r>
              <a:rPr lang="en-CA" dirty="0"/>
              <a:t>Defined unique identity</a:t>
            </a:r>
          </a:p>
          <a:p>
            <a:r>
              <a:rPr lang="en-CA" dirty="0"/>
              <a:t>FHIR is just a new syntax (one that’s consistent across implementations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45C-856A-4E98-901B-45E682A31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38703-64DE-4E5A-AEB1-FFC4FFE640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75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3722</TotalTime>
  <Words>3615</Words>
  <Application>Microsoft Office PowerPoint</Application>
  <PresentationFormat>On-screen Show (16:9)</PresentationFormat>
  <Paragraphs>639</Paragraphs>
  <Slides>76</Slides>
  <Notes>56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Asap</vt:lpstr>
      <vt:lpstr>Calibri</vt:lpstr>
      <vt:lpstr>Courier New</vt:lpstr>
      <vt:lpstr>Merriweather</vt:lpstr>
      <vt:lpstr>Roboto</vt:lpstr>
      <vt:lpstr>Souce Sans Pro</vt:lpstr>
      <vt:lpstr>Trebuchet MS</vt:lpstr>
      <vt:lpstr>Office Theme</vt:lpstr>
      <vt:lpstr>SMART on FHIR</vt:lpstr>
      <vt:lpstr>Who am I?</vt:lpstr>
      <vt:lpstr>This presentation</vt:lpstr>
      <vt:lpstr>Topics</vt:lpstr>
      <vt:lpstr>Quick FHIR intro</vt:lpstr>
      <vt:lpstr>What is            ?</vt:lpstr>
      <vt:lpstr>Patient Query &amp; Resource Example</vt:lpstr>
      <vt:lpstr>A “developer-friendly” spec</vt:lpstr>
      <vt:lpstr>FHIR doesn’t mean starting from scratch</vt:lpstr>
      <vt:lpstr>Who’s using FHIR?</vt:lpstr>
      <vt:lpstr>What is SMART on FHIR?</vt:lpstr>
      <vt:lpstr>SMART: The Origin Story</vt:lpstr>
      <vt:lpstr>SMART: Cardiac Risk Score</vt:lpstr>
      <vt:lpstr>SMART on FHIR</vt:lpstr>
      <vt:lpstr>What is SMART: Three Things</vt:lpstr>
      <vt:lpstr>What is SMART: Three Things</vt:lpstr>
      <vt:lpstr>OAuth Based Standalone App Launch</vt:lpstr>
      <vt:lpstr>OAuth Based EHR App Launch</vt:lpstr>
      <vt:lpstr>SMART on FHIR</vt:lpstr>
      <vt:lpstr>Auth Concepts: Identity </vt:lpstr>
      <vt:lpstr>Auth Concepts: OAuth2</vt:lpstr>
      <vt:lpstr>Auth Concepts: OAuth2 Scopes</vt:lpstr>
      <vt:lpstr>Auth Concepts: OAuth2 Scopes</vt:lpstr>
      <vt:lpstr>Auth Concepts: The Triangle</vt:lpstr>
      <vt:lpstr>Auth Concepts: The Triangle</vt:lpstr>
      <vt:lpstr>Auth Concepts: The Triangle</vt:lpstr>
      <vt:lpstr>Auth Concepts: The Triangle</vt:lpstr>
      <vt:lpstr>Auth Concepts: The Triangle</vt:lpstr>
      <vt:lpstr>Auth Concepts: The Triangle</vt:lpstr>
      <vt:lpstr>Auth Concepts: The Triangle</vt:lpstr>
      <vt:lpstr>OAuth2 Gotchas</vt:lpstr>
      <vt:lpstr>OAuth2 Gotchas</vt:lpstr>
      <vt:lpstr>OAuth2 → OpenID Connect</vt:lpstr>
      <vt:lpstr>OAuth2 → OpenID Connect → SMART</vt:lpstr>
      <vt:lpstr>OAuth2 → OpenID Connect → SMART</vt:lpstr>
      <vt:lpstr>OAuth2 → OpenID Connect → SMART</vt:lpstr>
      <vt:lpstr>OAuth2 → OpenID Connect → SMART</vt:lpstr>
      <vt:lpstr>OAuth2 Flows</vt:lpstr>
      <vt:lpstr>OAuth Flows</vt:lpstr>
      <vt:lpstr>The Implicit Flow in 4 Easy Steps!</vt:lpstr>
      <vt:lpstr>The Implicit Flow</vt:lpstr>
      <vt:lpstr>The Implicit Flow</vt:lpstr>
      <vt:lpstr>The Implicit Flow</vt:lpstr>
      <vt:lpstr>The Implicit Flow</vt:lpstr>
      <vt:lpstr>The Implicit Flow</vt:lpstr>
      <vt:lpstr>The Authorization Code Flow</vt:lpstr>
      <vt:lpstr>The Authorization Code Flow</vt:lpstr>
      <vt:lpstr>The Authorization Code Flow</vt:lpstr>
      <vt:lpstr>The Authorization Code Flow</vt:lpstr>
      <vt:lpstr>Launch Context</vt:lpstr>
      <vt:lpstr>Launch Context</vt:lpstr>
      <vt:lpstr>The Implicit Flow with Launch Context</vt:lpstr>
      <vt:lpstr>The Implicit Flow with Launch Context</vt:lpstr>
      <vt:lpstr>More OAuth2 Gotchas</vt:lpstr>
      <vt:lpstr>Related Projects: CDS Hooks</vt:lpstr>
      <vt:lpstr>Related Projects: FHIRCast</vt:lpstr>
      <vt:lpstr>The bigger picture for EHRs</vt:lpstr>
      <vt:lpstr>Use-cases for SMART</vt:lpstr>
      <vt:lpstr>Use-cases for FHIR API</vt:lpstr>
      <vt:lpstr>Where FHIR is at in the U.S.</vt:lpstr>
      <vt:lpstr>Where are we in Canada</vt:lpstr>
      <vt:lpstr>Importance of CA Baseline profiles</vt:lpstr>
      <vt:lpstr>Where this project fits</vt:lpstr>
      <vt:lpstr>FHIR query workflow diagram</vt:lpstr>
      <vt:lpstr>How hard is this?</vt:lpstr>
      <vt:lpstr>Development Supports</vt:lpstr>
      <vt:lpstr>SMART Sandbox Demo</vt:lpstr>
      <vt:lpstr>Software Libraries for Developers</vt:lpstr>
      <vt:lpstr>Open Souce Sample Apps</vt:lpstr>
      <vt:lpstr>Public Sandboxes for Testing</vt:lpstr>
      <vt:lpstr>SMART Sandbox</vt:lpstr>
      <vt:lpstr>PowerPoint Presentation</vt:lpstr>
      <vt:lpstr>PowerPoint Presentation</vt:lpstr>
      <vt:lpstr>Cerner SMART Tutorial</vt:lpstr>
      <vt:lpstr>FHIR resources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115</cp:revision>
  <dcterms:created xsi:type="dcterms:W3CDTF">2019-03-22T18:05:01Z</dcterms:created>
  <dcterms:modified xsi:type="dcterms:W3CDTF">2019-10-18T03:57:40Z</dcterms:modified>
</cp:coreProperties>
</file>